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17" r:id="rId4"/>
  </p:sldMasterIdLst>
  <p:notesMasterIdLst>
    <p:notesMasterId r:id="rId41"/>
  </p:notesMasterIdLst>
  <p:sldIdLst>
    <p:sldId id="287" r:id="rId5"/>
    <p:sldId id="293" r:id="rId6"/>
    <p:sldId id="290" r:id="rId7"/>
    <p:sldId id="291" r:id="rId8"/>
    <p:sldId id="298" r:id="rId9"/>
    <p:sldId id="300" r:id="rId10"/>
    <p:sldId id="301" r:id="rId11"/>
    <p:sldId id="302" r:id="rId12"/>
    <p:sldId id="303" r:id="rId13"/>
    <p:sldId id="304" r:id="rId14"/>
    <p:sldId id="305" r:id="rId15"/>
    <p:sldId id="306" r:id="rId16"/>
    <p:sldId id="307" r:id="rId17"/>
    <p:sldId id="294" r:id="rId18"/>
    <p:sldId id="297" r:id="rId19"/>
    <p:sldId id="295" r:id="rId20"/>
    <p:sldId id="288" r:id="rId21"/>
    <p:sldId id="257" r:id="rId22"/>
    <p:sldId id="270" r:id="rId23"/>
    <p:sldId id="281" r:id="rId24"/>
    <p:sldId id="272" r:id="rId25"/>
    <p:sldId id="282" r:id="rId26"/>
    <p:sldId id="283" r:id="rId27"/>
    <p:sldId id="285" r:id="rId28"/>
    <p:sldId id="264" r:id="rId29"/>
    <p:sldId id="273" r:id="rId30"/>
    <p:sldId id="269" r:id="rId31"/>
    <p:sldId id="271" r:id="rId32"/>
    <p:sldId id="268" r:id="rId33"/>
    <p:sldId id="279" r:id="rId34"/>
    <p:sldId id="274" r:id="rId35"/>
    <p:sldId id="280" r:id="rId36"/>
    <p:sldId id="278" r:id="rId37"/>
    <p:sldId id="286" r:id="rId38"/>
    <p:sldId id="277" r:id="rId39"/>
    <p:sldId id="296"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鶴崎 亮" initials="鶴崎" lastIdx="2" clrIdx="0">
    <p:extLst>
      <p:ext uri="{19B8F6BF-5375-455C-9EA6-DF929625EA0E}">
        <p15:presenceInfo xmlns:p15="http://schemas.microsoft.com/office/powerpoint/2012/main" userId="8553ecf567b0e6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94A"/>
    <a:srgbClr val="A8DCAC"/>
    <a:srgbClr val="009900"/>
    <a:srgbClr val="E34B7A"/>
    <a:srgbClr val="D87ACA"/>
    <a:srgbClr val="E29ED8"/>
    <a:srgbClr val="FBEFFB"/>
    <a:srgbClr val="FFFF99"/>
    <a:srgbClr val="0DFF7A"/>
    <a:srgbClr val="4DC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0644" autoAdjust="0"/>
  </p:normalViewPr>
  <p:slideViewPr>
    <p:cSldViewPr>
      <p:cViewPr varScale="1">
        <p:scale>
          <a:sx n="107" d="100"/>
          <a:sy n="107" d="100"/>
        </p:scale>
        <p:origin x="1594" y="77"/>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3/27/2019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　フォントに注意</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1</a:t>
            </a:fld>
            <a:endParaRPr lang="en-US" altLang="ja-JP"/>
          </a:p>
        </p:txBody>
      </p:sp>
    </p:spTree>
    <p:extLst>
      <p:ext uri="{BB962C8B-B14F-4D97-AF65-F5344CB8AC3E}">
        <p14:creationId xmlns:p14="http://schemas.microsoft.com/office/powerpoint/2010/main" val="3521896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20</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自分の自信作</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2360745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プログラム担当箇所（チーム制作のみの場合）およびクラス図</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88733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自分の担当箇所の中身の解説</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4</a:t>
            </a:fld>
            <a:endParaRPr lang="en-US" altLang="ja-JP"/>
          </a:p>
        </p:txBody>
      </p:sp>
    </p:spTree>
    <p:extLst>
      <p:ext uri="{BB962C8B-B14F-4D97-AF65-F5344CB8AC3E}">
        <p14:creationId xmlns:p14="http://schemas.microsoft.com/office/powerpoint/2010/main" val="71493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授業作品は　時系列に作成する　年次をわかりやすく上に書く　レイトレは大きく　制作時期　言語　ライブラリは明記する </a:t>
            </a:r>
            <a:r>
              <a:rPr kumimoji="1" lang="en-US" altLang="ja-JP" dirty="0" smtClean="0"/>
              <a:t>2/26</a:t>
            </a:r>
            <a:r>
              <a:rPr kumimoji="1" lang="ja-JP" altLang="en-US" dirty="0" smtClean="0"/>
              <a:t>授業作品仕上げる</a:t>
            </a:r>
            <a:endParaRPr kumimoji="1" lang="en-US" altLang="ja-JP" dirty="0" smtClean="0"/>
          </a:p>
          <a:p>
            <a:r>
              <a:rPr kumimoji="1" lang="en-US" altLang="ja-JP" dirty="0" smtClean="0"/>
              <a:t>Snipping</a:t>
            </a:r>
            <a:r>
              <a:rPr kumimoji="1" lang="ja-JP" altLang="en-US" dirty="0" smtClean="0"/>
              <a:t>　</a:t>
            </a:r>
            <a:r>
              <a:rPr kumimoji="1" lang="en-US" altLang="ja-JP" dirty="0" smtClean="0"/>
              <a:t>Tool</a:t>
            </a:r>
            <a:r>
              <a:rPr kumimoji="1" lang="ja-JP" altLang="en-US" dirty="0" smtClean="0"/>
              <a:t>　でスクショ取れる　</a:t>
            </a:r>
            <a:r>
              <a:rPr kumimoji="1" lang="en-US" altLang="ja-JP" dirty="0" smtClean="0"/>
              <a:t>1</a:t>
            </a:r>
            <a:r>
              <a:rPr kumimoji="1" lang="ja-JP" altLang="en-US" dirty="0" smtClean="0"/>
              <a:t>枚のサイズは　</a:t>
            </a:r>
            <a:r>
              <a:rPr kumimoji="1" lang="en-US" altLang="ja-JP" dirty="0" smtClean="0"/>
              <a:t>A4</a:t>
            </a:r>
            <a:r>
              <a:rPr kumimoji="1" lang="ja-JP" altLang="en-US" dirty="0" smtClean="0"/>
              <a:t>　アスペクト比は守る　半角スペースであける　明確に説明できるようにつくる　それを描く　見出しとして　影やったなら　その影の部分の説明を詳細に描く</a:t>
            </a:r>
            <a:endParaRPr kumimoji="1" lang="en-US" altLang="ja-JP" dirty="0" smtClean="0"/>
          </a:p>
          <a:p>
            <a:r>
              <a:rPr kumimoji="1" lang="ja-JP" altLang="en-US" dirty="0" smtClean="0"/>
              <a:t>数字や英字は小さくし漢字とひらがなに合わせる　がんばったところを強調する　「○○のようなゲーム」</a:t>
            </a:r>
            <a:r>
              <a:rPr kumimoji="1" lang="ja-JP" altLang="en-US" dirty="0" err="1" smtClean="0"/>
              <a:t>ー</a:t>
            </a:r>
            <a:r>
              <a:rPr kumimoji="1" lang="ja-JP" altLang="en-US" dirty="0" smtClean="0"/>
              <a:t>＞シューティングゲーム　と正式名称</a:t>
            </a:r>
            <a:r>
              <a:rPr kumimoji="1" lang="ja-JP" altLang="en-US" smtClean="0"/>
              <a:t>で書く　　課題の名前はちゃんと書くー＞レイトレーシングなら上に</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5</a:t>
            </a:fld>
            <a:endParaRPr lang="en-US" altLang="ja-JP"/>
          </a:p>
        </p:txBody>
      </p:sp>
    </p:spTree>
    <p:extLst>
      <p:ext uri="{BB962C8B-B14F-4D97-AF65-F5344CB8AC3E}">
        <p14:creationId xmlns:p14="http://schemas.microsoft.com/office/powerpoint/2010/main" val="104430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6</a:t>
            </a:fld>
            <a:endParaRPr lang="en-US" altLang="ja-JP"/>
          </a:p>
        </p:txBody>
      </p:sp>
    </p:spTree>
    <p:extLst>
      <p:ext uri="{BB962C8B-B14F-4D97-AF65-F5344CB8AC3E}">
        <p14:creationId xmlns:p14="http://schemas.microsoft.com/office/powerpoint/2010/main" val="27911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アジェンタ</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16</a:t>
            </a:fld>
            <a:endParaRPr lang="en-US" altLang="ja-JP"/>
          </a:p>
        </p:txBody>
      </p:sp>
    </p:spTree>
    <p:extLst>
      <p:ext uri="{BB962C8B-B14F-4D97-AF65-F5344CB8AC3E}">
        <p14:creationId xmlns:p14="http://schemas.microsoft.com/office/powerpoint/2010/main" val="156287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↓のやつはもとのやつで　出来上がったら消してゆく</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17</a:t>
            </a:fld>
            <a:endParaRPr lang="en-US" altLang="ja-JP"/>
          </a:p>
        </p:txBody>
      </p:sp>
    </p:spTree>
    <p:extLst>
      <p:ext uri="{BB962C8B-B14F-4D97-AF65-F5344CB8AC3E}">
        <p14:creationId xmlns:p14="http://schemas.microsoft.com/office/powerpoint/2010/main" val="2224610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3/27/2019 11:27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03236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888158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57017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09827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331" y="3051013"/>
            <a:ext cx="3829520"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4629150" y="3051013"/>
            <a:ext cx="382905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721547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215294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9083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1450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6842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13097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2019/3/27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13941770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2019/3/27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018693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2019/3/27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40701059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2019/3/27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325993436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2019/3/27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279386316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83584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221640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9900791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06554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5.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3/27/2019</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7505060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Lst>
  <p:transition>
    <p:fade/>
  </p:transition>
  <p:timing>
    <p:tnLst>
      <p:par>
        <p:cTn id="1" dur="indefinite" restart="never" nodeType="tmRoot"/>
      </p:par>
    </p:tnLst>
  </p:timing>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6.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6.xml"/><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88500" y="0"/>
            <a:ext cx="9012000" cy="678900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テキスト ボックス 1"/>
          <p:cNvSpPr txBox="1"/>
          <p:nvPr/>
        </p:nvSpPr>
        <p:spPr>
          <a:xfrm>
            <a:off x="3117916" y="4727592"/>
            <a:ext cx="2908168" cy="369332"/>
          </a:xfrm>
          <a:prstGeom prst="rect">
            <a:avLst/>
          </a:prstGeom>
          <a:noFill/>
        </p:spPr>
        <p:txBody>
          <a:bodyPr wrap="none" rtlCol="0">
            <a:spAutoFit/>
          </a:bodyPr>
          <a:lstStyle/>
          <a:p>
            <a:r>
              <a:rPr kumimoji="1" lang="ja-JP" altLang="en-US" dirty="0" smtClean="0"/>
              <a:t>ゲームクリエータ専攻科 </a:t>
            </a:r>
            <a:r>
              <a:rPr kumimoji="1" lang="en-US" altLang="ja-JP" dirty="0" smtClean="0"/>
              <a:t>3</a:t>
            </a:r>
            <a:r>
              <a:rPr kumimoji="1" lang="ja-JP" altLang="en-US" dirty="0" smtClean="0"/>
              <a:t>年</a:t>
            </a:r>
            <a:endParaRPr kumimoji="1" lang="ja-JP" altLang="en-US" dirty="0"/>
          </a:p>
        </p:txBody>
      </p:sp>
      <p:sp>
        <p:nvSpPr>
          <p:cNvPr id="3" name="テキスト ボックス 2"/>
          <p:cNvSpPr txBox="1"/>
          <p:nvPr/>
        </p:nvSpPr>
        <p:spPr>
          <a:xfrm>
            <a:off x="4133418" y="5096924"/>
            <a:ext cx="877163" cy="369332"/>
          </a:xfrm>
          <a:prstGeom prst="rect">
            <a:avLst/>
          </a:prstGeom>
          <a:noFill/>
        </p:spPr>
        <p:txBody>
          <a:bodyPr wrap="none" rtlCol="0">
            <a:spAutoFit/>
          </a:bodyPr>
          <a:lstStyle/>
          <a:p>
            <a:r>
              <a:rPr kumimoji="1" lang="ja-JP" altLang="en-US" dirty="0" smtClean="0"/>
              <a:t>鶴崎亮</a:t>
            </a:r>
            <a:endParaRPr kumimoji="1" lang="ja-JP" altLang="en-US" dirty="0"/>
          </a:p>
        </p:txBody>
      </p:sp>
      <p:sp>
        <p:nvSpPr>
          <p:cNvPr id="4" name="テキスト ボックス 3"/>
          <p:cNvSpPr txBox="1"/>
          <p:nvPr/>
        </p:nvSpPr>
        <p:spPr>
          <a:xfrm>
            <a:off x="2532000" y="1509000"/>
            <a:ext cx="4080000" cy="830997"/>
          </a:xfrm>
          <a:prstGeom prst="rect">
            <a:avLst/>
          </a:prstGeom>
          <a:noFill/>
        </p:spPr>
        <p:txBody>
          <a:bodyPr wrap="square" rtlCol="0">
            <a:spAutoFit/>
          </a:bodyPr>
          <a:lstStyle/>
          <a:p>
            <a:r>
              <a:rPr kumimoji="1" lang="ja-JP" altLang="en-US" sz="4800" dirty="0" smtClean="0"/>
              <a:t>ポートフォリオ</a:t>
            </a:r>
            <a:endParaRPr kumimoji="1" lang="ja-JP" altLang="en-US" sz="2800" dirty="0"/>
          </a:p>
        </p:txBody>
      </p:sp>
    </p:spTree>
    <p:extLst>
      <p:ext uri="{BB962C8B-B14F-4D97-AF65-F5344CB8AC3E}">
        <p14:creationId xmlns:p14="http://schemas.microsoft.com/office/powerpoint/2010/main" val="381072905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251520" y="3580406"/>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5020287" y="3580406"/>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正方形/長方形 10"/>
          <p:cNvSpPr/>
          <p:nvPr/>
        </p:nvSpPr>
        <p:spPr>
          <a:xfrm>
            <a:off x="5020287" y="189000"/>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251520" y="189000"/>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5625" y="1081834"/>
            <a:ext cx="1484769" cy="1107866"/>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5625" y="4389000"/>
            <a:ext cx="1484769" cy="1117761"/>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479" y="4388999"/>
            <a:ext cx="1517236" cy="1117761"/>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004" y="1081834"/>
            <a:ext cx="1564711" cy="1102863"/>
          </a:xfrm>
          <a:prstGeom prst="rect">
            <a:avLst/>
          </a:prstGeom>
        </p:spPr>
      </p:pic>
      <p:sp>
        <p:nvSpPr>
          <p:cNvPr id="14" name="テキスト ボックス 13"/>
          <p:cNvSpPr txBox="1"/>
          <p:nvPr/>
        </p:nvSpPr>
        <p:spPr>
          <a:xfrm>
            <a:off x="5412000" y="309000"/>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6735732" y="1053233"/>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16" name="テキスト ボックス 15"/>
          <p:cNvSpPr txBox="1"/>
          <p:nvPr/>
        </p:nvSpPr>
        <p:spPr>
          <a:xfrm>
            <a:off x="1219337" y="362588"/>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1989098" y="1049108"/>
            <a:ext cx="1800000"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二つの物体がぶつかったときの力の分散を求める課題です。ボールを一定時間ごとに追加してみました。</a:t>
            </a:r>
            <a:endParaRPr kumimoji="1" lang="en-US" altLang="ja-JP" sz="1400" dirty="0" smtClean="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1219337" y="373738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2002281" y="4298149"/>
            <a:ext cx="1786817"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課題です。白い線を傾けるとボールが加速していきます。</a:t>
            </a:r>
            <a:endParaRPr kumimoji="1" lang="en-US" altLang="ja-JP" sz="1400" dirty="0" smtClean="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6069413" y="3721988"/>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3" name="テキスト ボックス 22"/>
          <p:cNvSpPr txBox="1"/>
          <p:nvPr/>
        </p:nvSpPr>
        <p:spPr>
          <a:xfrm>
            <a:off x="6815369" y="4343674"/>
            <a:ext cx="1850422"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振り子運動による加速度の変化を求める課題です。振り子なのでだんだん止まるように作成しました。</a:t>
            </a:r>
            <a:endParaRPr kumimoji="1" lang="en-US" altLang="ja-JP" sz="1400"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784262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79" y="936879"/>
            <a:ext cx="4200000" cy="3143363"/>
          </a:xfrm>
          <a:prstGeom prst="rect">
            <a:avLst/>
          </a:prstGeom>
        </p:spPr>
      </p:pic>
      <p:sp>
        <p:nvSpPr>
          <p:cNvPr id="5" name="テキスト ボックス 4"/>
          <p:cNvSpPr txBox="1"/>
          <p:nvPr/>
        </p:nvSpPr>
        <p:spPr>
          <a:xfrm>
            <a:off x="293279" y="4623004"/>
            <a:ext cx="8216823"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もプログラムで描画しています。球体の明るさ、スペキュラ、床、影の順に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ハーフランバートも加えてみました。ノートに図を書いて整理しながら実装を行いました。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授業の教材を見ながら実装しました。</a:t>
            </a:r>
          </a:p>
        </p:txBody>
      </p:sp>
      <p:sp>
        <p:nvSpPr>
          <p:cNvPr id="6" name="テキスト ボックス 5"/>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使用レンダラ</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7011489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p:cNvSpPr/>
          <p:nvPr/>
        </p:nvSpPr>
        <p:spPr>
          <a:xfrm>
            <a:off x="259352" y="3804310"/>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273195" y="760521"/>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000" y="1029000"/>
            <a:ext cx="3372859" cy="2529644"/>
          </a:xfrm>
          <a:prstGeom prst="rect">
            <a:avLst/>
          </a:prstGeom>
        </p:spPr>
      </p:pic>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351" y="4037111"/>
            <a:ext cx="4572000" cy="2528761"/>
          </a:xfrm>
          <a:prstGeom prst="rect">
            <a:avLst/>
          </a:prstGeom>
        </p:spPr>
      </p:pic>
      <p:sp>
        <p:nvSpPr>
          <p:cNvPr id="16" name="円/楕円 15"/>
          <p:cNvSpPr/>
          <p:nvPr/>
        </p:nvSpPr>
        <p:spPr>
          <a:xfrm>
            <a:off x="3252000" y="32878"/>
            <a:ext cx="2448272" cy="727643"/>
          </a:xfrm>
          <a:prstGeom prst="ellipse">
            <a:avLst/>
          </a:prstGeom>
          <a:solidFill>
            <a:schemeClr val="tx1">
              <a:lumMod val="75000"/>
              <a:lumOff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850003" y="81830"/>
            <a:ext cx="1285929" cy="584775"/>
          </a:xfrm>
          <a:prstGeom prst="rect">
            <a:avLst/>
          </a:prstGeom>
          <a:noFill/>
        </p:spPr>
        <p:txBody>
          <a:bodyPr wrap="none" rtlCol="0">
            <a:spAutoFit/>
          </a:bodyPr>
          <a:lstStyle/>
          <a:p>
            <a:r>
              <a:rPr kumimoji="1" lang="ja-JP" altLang="en-US" sz="3200" dirty="0" smtClean="0">
                <a:solidFill>
                  <a:schemeClr val="bg1"/>
                </a:solidFill>
                <a:latin typeface="Lucida Console" panose="020B0609040504020204" pitchFamily="49" charset="0"/>
              </a:rPr>
              <a:t>３年生</a:t>
            </a:r>
            <a:endParaRPr kumimoji="1" lang="ja-JP" altLang="en-US" sz="3200" dirty="0">
              <a:solidFill>
                <a:schemeClr val="bg1"/>
              </a:solidFill>
              <a:latin typeface="Lucida Console" panose="020B0609040504020204" pitchFamily="49" charset="0"/>
            </a:endParaRPr>
          </a:p>
        </p:txBody>
      </p:sp>
      <p:sp>
        <p:nvSpPr>
          <p:cNvPr id="20" name="テキスト ボックス 19"/>
          <p:cNvSpPr txBox="1"/>
          <p:nvPr/>
        </p:nvSpPr>
        <p:spPr>
          <a:xfrm>
            <a:off x="403351" y="854437"/>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21" name="テキスト ボックス 20"/>
          <p:cNvSpPr txBox="1"/>
          <p:nvPr/>
        </p:nvSpPr>
        <p:spPr>
          <a:xfrm>
            <a:off x="403351" y="1867577"/>
            <a:ext cx="3817559" cy="646331"/>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2D</a:t>
            </a:r>
            <a:r>
              <a:rPr kumimoji="1" lang="ja-JP" altLang="en-US" b="1" dirty="0" smtClean="0">
                <a:latin typeface="Meiryo UI" panose="020B0604030504040204" pitchFamily="50" charset="-128"/>
                <a:ea typeface="Meiryo UI" panose="020B0604030504040204" pitchFamily="50" charset="-128"/>
              </a:rPr>
              <a:t>アクションゲームを作成しました。ツールの使い方</a:t>
            </a:r>
            <a:r>
              <a:rPr kumimoji="1" lang="ja-JP" altLang="en-US" b="1" dirty="0">
                <a:latin typeface="Meiryo UI" panose="020B0604030504040204" pitchFamily="50" charset="-128"/>
                <a:ea typeface="Meiryo UI" panose="020B0604030504040204" pitchFamily="50" charset="-128"/>
              </a:rPr>
              <a:t>を</a:t>
            </a:r>
            <a:r>
              <a:rPr kumimoji="1" lang="ja-JP" altLang="en-US" b="1" dirty="0" smtClean="0">
                <a:latin typeface="Meiryo UI" panose="020B0604030504040204" pitchFamily="50" charset="-128"/>
                <a:ea typeface="Meiryo UI" panose="020B0604030504040204" pitchFamily="50" charset="-128"/>
              </a:rPr>
              <a:t>復習しました。</a:t>
            </a:r>
            <a:endParaRPr kumimoji="1" lang="en-US" altLang="ja-JP" b="1" dirty="0">
              <a:latin typeface="Meiryo UI" panose="020B0604030504040204" pitchFamily="50" charset="-128"/>
              <a:ea typeface="Meiryo UI" panose="020B0604030504040204" pitchFamily="50" charset="-128"/>
            </a:endParaRPr>
          </a:p>
        </p:txBody>
      </p:sp>
      <p:sp>
        <p:nvSpPr>
          <p:cNvPr id="22" name="テキスト ボックス 21"/>
          <p:cNvSpPr txBox="1"/>
          <p:nvPr/>
        </p:nvSpPr>
        <p:spPr>
          <a:xfrm>
            <a:off x="5135932" y="4019059"/>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23" name="テキスト ボックス 22"/>
          <p:cNvSpPr txBox="1"/>
          <p:nvPr/>
        </p:nvSpPr>
        <p:spPr>
          <a:xfrm>
            <a:off x="5135932" y="5036661"/>
            <a:ext cx="3817559" cy="923330"/>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ゲームを作成しました。</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UV</a:t>
            </a:r>
            <a:r>
              <a:rPr kumimoji="1" lang="ja-JP" altLang="en-US" b="1" dirty="0" smtClean="0">
                <a:latin typeface="Meiryo UI" panose="020B0604030504040204" pitchFamily="50" charset="-128"/>
                <a:ea typeface="Meiryo UI" panose="020B0604030504040204" pitchFamily="50" charset="-128"/>
              </a:rPr>
              <a:t>マップとキューブの挙動が一番苦労しました。</a:t>
            </a:r>
            <a:endParaRPr kumimoji="1" lang="en-US" altLang="ja-JP"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862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612000" y="3519752"/>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正方形/長方形 9"/>
          <p:cNvSpPr/>
          <p:nvPr/>
        </p:nvSpPr>
        <p:spPr>
          <a:xfrm>
            <a:off x="612000" y="194635"/>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5173725" y="3567159"/>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5172000" y="194636"/>
            <a:ext cx="3840480" cy="311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200" y="4170364"/>
            <a:ext cx="1647527" cy="124357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0414" y="4178773"/>
            <a:ext cx="1672094" cy="1235165"/>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200" y="1064408"/>
            <a:ext cx="1822604" cy="1374817"/>
          </a:xfrm>
          <a:prstGeom prst="rect">
            <a:avLst/>
          </a:prstGeom>
        </p:spPr>
      </p:pic>
      <p:sp>
        <p:nvSpPr>
          <p:cNvPr id="12" name="テキスト ボックス 11"/>
          <p:cNvSpPr txBox="1"/>
          <p:nvPr/>
        </p:nvSpPr>
        <p:spPr>
          <a:xfrm>
            <a:off x="1340846" y="457626"/>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高低差</a:t>
            </a:r>
            <a:endParaRPr kumimoji="1" lang="ja-JP" altLang="en-US" sz="2000" b="1"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523760" y="1115520"/>
            <a:ext cx="1800000"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ハイトデータを使った課題です。ジャンプを追加しました。</a:t>
            </a:r>
            <a:endParaRPr kumimoji="1" lang="en-US" altLang="ja-JP" sz="1400"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772000" y="460387"/>
            <a:ext cx="221822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床とバウンド</a:t>
            </a:r>
            <a:endParaRPr kumimoji="1" lang="ja-JP" altLang="en-US" sz="2000" b="1"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7083541" y="1115895"/>
            <a:ext cx="1800000"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砲台から玉を出して床とバウンドさせる課題です。</a:t>
            </a:r>
            <a:endParaRPr kumimoji="1" lang="en-US" altLang="ja-JP" sz="1400"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1416740" y="3606809"/>
            <a:ext cx="1891973"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領域あたり判定</a:t>
            </a:r>
            <a:endParaRPr kumimoji="1" lang="ja-JP" altLang="en-US" sz="2000" b="1" dirty="0">
              <a:latin typeface="Meiryo UI" panose="020B0604030504040204" pitchFamily="50" charset="-128"/>
              <a:ea typeface="Meiryo UI" panose="020B0604030504040204" pitchFamily="50" charset="-128"/>
            </a:endParaRPr>
          </a:p>
        </p:txBody>
      </p:sp>
      <p:sp>
        <p:nvSpPr>
          <p:cNvPr id="17" name="テキスト ボックス 16"/>
          <p:cNvSpPr txBox="1"/>
          <p:nvPr/>
        </p:nvSpPr>
        <p:spPr>
          <a:xfrm>
            <a:off x="2523760" y="4289729"/>
            <a:ext cx="1800000" cy="1169551"/>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領域に対してあたり判定を実装する課題です。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水色のプレイヤーを領域から外に出ないように実装しました。</a:t>
            </a:r>
            <a:endParaRPr kumimoji="1" lang="en-US" altLang="ja-JP" sz="1400" dirty="0" smtClean="0">
              <a:latin typeface="Meiryo UI" panose="020B0604030504040204" pitchFamily="50" charset="-128"/>
              <a:ea typeface="Meiryo UI" panose="020B0604030504040204" pitchFamily="50" charset="-128"/>
            </a:endParaRPr>
          </a:p>
        </p:txBody>
      </p:sp>
      <p:sp>
        <p:nvSpPr>
          <p:cNvPr id="18" name="テキスト ボックス 17"/>
          <p:cNvSpPr txBox="1"/>
          <p:nvPr/>
        </p:nvSpPr>
        <p:spPr>
          <a:xfrm>
            <a:off x="5772000" y="3606809"/>
            <a:ext cx="302935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玉とカプセルのあたり判定</a:t>
            </a:r>
            <a:endParaRPr kumimoji="1" lang="ja-JP" altLang="en-US" sz="2000" b="1" dirty="0">
              <a:latin typeface="Meiryo UI" panose="020B0604030504040204" pitchFamily="50" charset="-128"/>
              <a:ea typeface="Meiryo UI" panose="020B0604030504040204" pitchFamily="50" charset="-128"/>
            </a:endParaRPr>
          </a:p>
        </p:txBody>
      </p:sp>
      <p:sp>
        <p:nvSpPr>
          <p:cNvPr id="19" name="テキスト ボックス 18"/>
          <p:cNvSpPr txBox="1"/>
          <p:nvPr/>
        </p:nvSpPr>
        <p:spPr>
          <a:xfrm>
            <a:off x="6943547" y="4329077"/>
            <a:ext cx="1764463" cy="954107"/>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カプセルと玉のあたり判定の課題です。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当たった場合文字</a:t>
            </a:r>
            <a:r>
              <a:rPr kumimoji="1" lang="ja-JP" altLang="en-US" sz="1400" smtClean="0">
                <a:latin typeface="Meiryo UI" panose="020B0604030504040204" pitchFamily="50" charset="-128"/>
                <a:ea typeface="Meiryo UI" panose="020B0604030504040204" pitchFamily="50" charset="-128"/>
              </a:rPr>
              <a:t>を</a:t>
            </a:r>
            <a:r>
              <a:rPr kumimoji="1" lang="ja-JP" altLang="en-US" sz="1400" smtClean="0">
                <a:latin typeface="Meiryo UI" panose="020B0604030504040204" pitchFamily="50" charset="-128"/>
                <a:ea typeface="Meiryo UI" panose="020B0604030504040204" pitchFamily="50" charset="-128"/>
              </a:rPr>
              <a:t>出しました。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50414" y="1064408"/>
            <a:ext cx="1867795" cy="1388302"/>
          </a:xfrm>
          <a:prstGeom prst="rect">
            <a:avLst/>
          </a:prstGeom>
        </p:spPr>
      </p:pic>
    </p:spTree>
    <p:extLst>
      <p:ext uri="{BB962C8B-B14F-4D97-AF65-F5344CB8AC3E}">
        <p14:creationId xmlns:p14="http://schemas.microsoft.com/office/powerpoint/2010/main" val="14067400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6" name="角丸四角形 15"/>
          <p:cNvSpPr/>
          <p:nvPr/>
        </p:nvSpPr>
        <p:spPr>
          <a:xfrm>
            <a:off x="0" y="0"/>
            <a:ext cx="9144000" cy="68579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SDK</a:t>
            </a:r>
            <a:endParaRPr kumimoji="1" lang="ja-JP" altLang="en-US" dirty="0"/>
          </a:p>
        </p:txBody>
      </p:sp>
      <p:sp>
        <p:nvSpPr>
          <p:cNvPr id="18" name="正方形/長方形 17"/>
          <p:cNvSpPr/>
          <p:nvPr/>
        </p:nvSpPr>
        <p:spPr>
          <a:xfrm>
            <a:off x="2297168" y="65429"/>
            <a:ext cx="4320000" cy="669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463838" y="81016"/>
            <a:ext cx="1930337" cy="584775"/>
          </a:xfrm>
          <a:prstGeom prst="rect">
            <a:avLst/>
          </a:prstGeom>
          <a:noFill/>
        </p:spPr>
        <p:txBody>
          <a:bodyPr wrap="none" rtlCol="0">
            <a:spAutoFit/>
          </a:bodyPr>
          <a:lstStyle/>
          <a:p>
            <a:r>
              <a:rPr kumimoji="1" lang="en-US" altLang="ja-JP" sz="3200" dirty="0" smtClean="0">
                <a:latin typeface="HGPｺﾞｼｯｸE" panose="020B0900000000000000" pitchFamily="50" charset="-128"/>
                <a:ea typeface="HGPｺﾞｼｯｸE" panose="020B0900000000000000" pitchFamily="50" charset="-128"/>
              </a:rPr>
              <a:t>DirectX12</a:t>
            </a:r>
            <a:endParaRPr kumimoji="1" lang="ja-JP" altLang="en-US" sz="3200" dirty="0">
              <a:latin typeface="HGPｺﾞｼｯｸE" panose="020B0900000000000000" pitchFamily="50" charset="-128"/>
              <a:ea typeface="HGPｺﾞｼｯｸE" panose="020B0900000000000000" pitchFamily="50" charset="-128"/>
            </a:endParaRP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524" y="1321986"/>
            <a:ext cx="3183676" cy="1790818"/>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2000" y="1060966"/>
            <a:ext cx="4721583" cy="2538406"/>
          </a:xfrm>
          <a:prstGeom prst="rect">
            <a:avLst/>
          </a:prstGeom>
        </p:spPr>
      </p:pic>
      <p:sp>
        <p:nvSpPr>
          <p:cNvPr id="7" name="右矢印 6"/>
          <p:cNvSpPr/>
          <p:nvPr/>
        </p:nvSpPr>
        <p:spPr>
          <a:xfrm>
            <a:off x="3492000" y="1869000"/>
            <a:ext cx="720000" cy="2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右矢印 7"/>
          <p:cNvSpPr/>
          <p:nvPr/>
        </p:nvSpPr>
        <p:spPr>
          <a:xfrm rot="10800000">
            <a:off x="3463838" y="2589000"/>
            <a:ext cx="748162" cy="240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72000" y="3939955"/>
            <a:ext cx="4380000" cy="2585323"/>
          </a:xfrm>
          <a:prstGeom prst="rect">
            <a:avLst/>
          </a:prstGeom>
        </p:spPr>
        <p:txBody>
          <a:bodyPr wrap="square">
            <a:spAutoFit/>
          </a:bodyPr>
          <a:lstStyle/>
          <a:p>
            <a:r>
              <a:rPr kumimoji="1" lang="en-US" altLang="ja-JP" b="1" dirty="0" smtClean="0">
                <a:latin typeface="HGPｺﾞｼｯｸE" panose="020B0900000000000000" pitchFamily="50" charset="-128"/>
                <a:ea typeface="HGPｺﾞｼｯｸE" panose="020B0900000000000000" pitchFamily="50" charset="-128"/>
              </a:rPr>
              <a:t>2</a:t>
            </a:r>
            <a:r>
              <a:rPr kumimoji="1" lang="ja-JP" altLang="en-US" b="1" dirty="0" smtClean="0">
                <a:latin typeface="HGPｺﾞｼｯｸE" panose="020B0900000000000000" pitchFamily="50" charset="-128"/>
                <a:ea typeface="HGPｺﾞｼｯｸE" panose="020B0900000000000000" pitchFamily="50" charset="-128"/>
              </a:rPr>
              <a:t>年生</a:t>
            </a:r>
            <a:r>
              <a:rPr kumimoji="1" lang="ja-JP" altLang="en-US" b="1" dirty="0">
                <a:latin typeface="HGPｺﾞｼｯｸE" panose="020B0900000000000000" pitchFamily="50" charset="-128"/>
                <a:ea typeface="HGPｺﾞｼｯｸE" panose="020B0900000000000000" pitchFamily="50" charset="-128"/>
              </a:rPr>
              <a:t>の</a:t>
            </a:r>
            <a:r>
              <a:rPr kumimoji="1" lang="ja-JP" altLang="en-US" b="1" dirty="0" smtClean="0">
                <a:latin typeface="HGPｺﾞｼｯｸE" panose="020B0900000000000000" pitchFamily="50" charset="-128"/>
                <a:ea typeface="HGPｺﾞｼｯｸE" panose="020B0900000000000000" pitchFamily="50" charset="-128"/>
              </a:rPr>
              <a:t>後期</a:t>
            </a:r>
            <a:r>
              <a:rPr kumimoji="1" lang="en-US" altLang="ja-JP" b="1" dirty="0">
                <a:latin typeface="HGPｺﾞｼｯｸE" panose="020B0900000000000000" pitchFamily="50" charset="-128"/>
                <a:ea typeface="HGPｺﾞｼｯｸE" panose="020B0900000000000000" pitchFamily="50" charset="-128"/>
              </a:rPr>
              <a:t>,</a:t>
            </a:r>
            <a:r>
              <a:rPr kumimoji="1" lang="en-US" altLang="ja-JP" b="1" dirty="0" smtClean="0">
                <a:latin typeface="HGPｺﾞｼｯｸE" panose="020B0900000000000000" pitchFamily="50" charset="-128"/>
                <a:ea typeface="HGPｺﾞｼｯｸE" panose="020B0900000000000000" pitchFamily="50" charset="-128"/>
              </a:rPr>
              <a:t>3</a:t>
            </a:r>
            <a:r>
              <a:rPr kumimoji="1" lang="ja-JP" altLang="en-US" b="1" dirty="0" smtClean="0">
                <a:latin typeface="HGPｺﾞｼｯｸE" panose="020B0900000000000000" pitchFamily="50" charset="-128"/>
                <a:ea typeface="HGPｺﾞｼｯｸE" panose="020B0900000000000000" pitchFamily="50" charset="-128"/>
              </a:rPr>
              <a:t>年生</a:t>
            </a:r>
            <a:r>
              <a:rPr kumimoji="1" lang="ja-JP" altLang="en-US" b="1" dirty="0">
                <a:latin typeface="HGPｺﾞｼｯｸE" panose="020B0900000000000000" pitchFamily="50" charset="-128"/>
                <a:ea typeface="HGPｺﾞｼｯｸE" panose="020B0900000000000000" pitchFamily="50" charset="-128"/>
              </a:rPr>
              <a:t>の後期に</a:t>
            </a:r>
            <a:r>
              <a:rPr kumimoji="1" lang="en-US" altLang="ja-JP" b="1" dirty="0">
                <a:latin typeface="HGPｺﾞｼｯｸE" panose="020B0900000000000000" pitchFamily="50" charset="-128"/>
                <a:ea typeface="HGPｺﾞｼｯｸE" panose="020B0900000000000000" pitchFamily="50" charset="-128"/>
              </a:rPr>
              <a:t>DirectX12</a:t>
            </a:r>
            <a:r>
              <a:rPr kumimoji="1" lang="ja-JP" altLang="en-US" b="1" dirty="0" smtClean="0">
                <a:latin typeface="HGPｺﾞｼｯｸE" panose="020B0900000000000000" pitchFamily="50" charset="-128"/>
                <a:ea typeface="HGPｺﾞｼｯｸE" panose="020B0900000000000000" pitchFamily="50" charset="-128"/>
              </a:rPr>
              <a:t>を</a:t>
            </a:r>
            <a:endParaRPr kumimoji="1" lang="en-US" altLang="ja-JP" b="1" dirty="0" smtClean="0">
              <a:latin typeface="HGPｺﾞｼｯｸE" panose="020B0900000000000000" pitchFamily="50" charset="-128"/>
              <a:ea typeface="HGPｺﾞｼｯｸE" panose="020B0900000000000000" pitchFamily="50" charset="-128"/>
            </a:endParaRPr>
          </a:p>
          <a:p>
            <a:r>
              <a:rPr kumimoji="1" lang="ja-JP" altLang="en-US" b="1" dirty="0" smtClean="0">
                <a:latin typeface="HGPｺﾞｼｯｸE" panose="020B0900000000000000" pitchFamily="50" charset="-128"/>
                <a:ea typeface="HGPｺﾞｼｯｸE" panose="020B0900000000000000" pitchFamily="50" charset="-128"/>
              </a:rPr>
              <a:t>利用</a:t>
            </a:r>
            <a:r>
              <a:rPr kumimoji="1" lang="ja-JP" altLang="en-US" b="1" dirty="0">
                <a:latin typeface="HGPｺﾞｼｯｸE" panose="020B0900000000000000" pitchFamily="50" charset="-128"/>
                <a:ea typeface="HGPｺﾞｼｯｸE" panose="020B0900000000000000" pitchFamily="50" charset="-128"/>
              </a:rPr>
              <a:t>して</a:t>
            </a:r>
            <a:r>
              <a:rPr kumimoji="1" lang="ja-JP" altLang="en-US" b="1" dirty="0" smtClean="0">
                <a:latin typeface="HGPｺﾞｼｯｸE" panose="020B0900000000000000" pitchFamily="50" charset="-128"/>
                <a:ea typeface="HGPｺﾞｼｯｸE" panose="020B0900000000000000" pitchFamily="50" charset="-128"/>
              </a:rPr>
              <a:t>制作した</a:t>
            </a:r>
            <a:r>
              <a:rPr kumimoji="1" lang="ja-JP" altLang="en-US" b="1" dirty="0">
                <a:latin typeface="HGPｺﾞｼｯｸE" panose="020B0900000000000000" pitchFamily="50" charset="-128"/>
                <a:ea typeface="HGPｺﾞｼｯｸE" panose="020B0900000000000000" pitchFamily="50" charset="-128"/>
              </a:rPr>
              <a:t>ものです。</a:t>
            </a:r>
            <a:endParaRPr kumimoji="1" lang="en-US" altLang="ja-JP" b="1" dirty="0">
              <a:latin typeface="HGPｺﾞｼｯｸE" panose="020B0900000000000000" pitchFamily="50" charset="-128"/>
              <a:ea typeface="HGPｺﾞｼｯｸE" panose="020B0900000000000000" pitchFamily="50" charset="-128"/>
            </a:endParaRPr>
          </a:p>
          <a:p>
            <a:r>
              <a:rPr kumimoji="1" lang="ja-JP" altLang="en-US" b="1" dirty="0">
                <a:latin typeface="HGPｺﾞｼｯｸE" panose="020B0900000000000000" pitchFamily="50" charset="-128"/>
                <a:ea typeface="HGPｺﾞｼｯｸE" panose="020B0900000000000000" pitchFamily="50" charset="-128"/>
              </a:rPr>
              <a:t>この制作で初めて</a:t>
            </a:r>
            <a:r>
              <a:rPr kumimoji="1" lang="en-US" altLang="ja-JP" b="1" dirty="0">
                <a:latin typeface="HGPｺﾞｼｯｸE" panose="020B0900000000000000" pitchFamily="50" charset="-128"/>
                <a:ea typeface="HGPｺﾞｼｯｸE" panose="020B0900000000000000" pitchFamily="50" charset="-128"/>
              </a:rPr>
              <a:t>DirectX</a:t>
            </a:r>
            <a:r>
              <a:rPr kumimoji="1" lang="ja-JP" altLang="en-US" b="1" dirty="0">
                <a:latin typeface="HGPｺﾞｼｯｸE" panose="020B0900000000000000" pitchFamily="50" charset="-128"/>
                <a:ea typeface="HGPｺﾞｼｯｸE" panose="020B0900000000000000" pitchFamily="50" charset="-128"/>
              </a:rPr>
              <a:t>を直に触りました。</a:t>
            </a:r>
            <a:endParaRPr kumimoji="1" lang="en-US" altLang="ja-JP" b="1" dirty="0">
              <a:latin typeface="HGPｺﾞｼｯｸE" panose="020B0900000000000000" pitchFamily="50" charset="-128"/>
              <a:ea typeface="HGPｺﾞｼｯｸE" panose="020B0900000000000000" pitchFamily="50" charset="-128"/>
            </a:endParaRPr>
          </a:p>
          <a:p>
            <a:endParaRPr kumimoji="1" lang="en-US" altLang="ja-JP" b="1" dirty="0">
              <a:latin typeface="HGPｺﾞｼｯｸE" panose="020B0900000000000000" pitchFamily="50" charset="-128"/>
              <a:ea typeface="HGPｺﾞｼｯｸE" panose="020B0900000000000000" pitchFamily="50" charset="-128"/>
            </a:endParaRPr>
          </a:p>
          <a:p>
            <a:r>
              <a:rPr kumimoji="1" lang="ja-JP" altLang="en-US" b="1" dirty="0" smtClean="0">
                <a:latin typeface="HGPｺﾞｼｯｸE" panose="020B0900000000000000" pitchFamily="50" charset="-128"/>
                <a:ea typeface="HGPｺﾞｼｯｸE" panose="020B0900000000000000" pitchFamily="50" charset="-128"/>
              </a:rPr>
              <a:t>授業では初期化</a:t>
            </a:r>
            <a:r>
              <a:rPr kumimoji="1" lang="ja-JP" altLang="en-US" b="1" dirty="0">
                <a:latin typeface="HGPｺﾞｼｯｸE" panose="020B0900000000000000" pitchFamily="50" charset="-128"/>
                <a:ea typeface="HGPｺﾞｼｯｸE" panose="020B0900000000000000" pitchFamily="50" charset="-128"/>
              </a:rPr>
              <a:t>、モデル読み込み、スキニングや</a:t>
            </a:r>
            <a:r>
              <a:rPr kumimoji="1" lang="ja-JP" altLang="en-US" b="1" dirty="0" smtClean="0">
                <a:latin typeface="HGPｺﾞｼｯｸE" panose="020B0900000000000000" pitchFamily="50" charset="-128"/>
                <a:ea typeface="HGPｺﾞｼｯｸE" panose="020B0900000000000000" pitchFamily="50" charset="-128"/>
              </a:rPr>
              <a:t>シャドウマップ</a:t>
            </a:r>
            <a:r>
              <a:rPr kumimoji="1" lang="en-US" altLang="ja-JP" b="1" dirty="0">
                <a:latin typeface="HGPｺﾞｼｯｸE" panose="020B0900000000000000" pitchFamily="50" charset="-128"/>
                <a:ea typeface="HGPｺﾞｼｯｸE" panose="020B0900000000000000" pitchFamily="50" charset="-128"/>
              </a:rPr>
              <a:t>,</a:t>
            </a:r>
            <a:r>
              <a:rPr kumimoji="1" lang="ja-JP" altLang="en-US" b="1" dirty="0" smtClean="0">
                <a:latin typeface="HGPｺﾞｼｯｸE" panose="020B0900000000000000" pitchFamily="50" charset="-128"/>
                <a:ea typeface="HGPｺﾞｼｯｸE" panose="020B0900000000000000" pitchFamily="50" charset="-128"/>
              </a:rPr>
              <a:t>ポストエフェクトを</a:t>
            </a:r>
            <a:r>
              <a:rPr kumimoji="1" lang="ja-JP" altLang="en-US" b="1" dirty="0">
                <a:latin typeface="HGPｺﾞｼｯｸE" panose="020B0900000000000000" pitchFamily="50" charset="-128"/>
                <a:ea typeface="HGPｺﾞｼｯｸE" panose="020B0900000000000000" pitchFamily="50" charset="-128"/>
              </a:rPr>
              <a:t>行いました。日本語化されたリファレンスがまだないので</a:t>
            </a:r>
            <a:r>
              <a:rPr kumimoji="1" lang="ja-JP" altLang="en-US" b="1" dirty="0" smtClean="0">
                <a:latin typeface="HGPｺﾞｼｯｸE" panose="020B0900000000000000" pitchFamily="50" charset="-128"/>
                <a:ea typeface="HGPｺﾞｼｯｸE" panose="020B0900000000000000" pitchFamily="50" charset="-128"/>
              </a:rPr>
              <a:t>、</a:t>
            </a:r>
            <a:r>
              <a:rPr kumimoji="1" lang="en-US" altLang="ja-JP" b="1" dirty="0" smtClean="0">
                <a:latin typeface="HGPｺﾞｼｯｸE" panose="020B0900000000000000" pitchFamily="50" charset="-128"/>
                <a:ea typeface="HGPｺﾞｼｯｸE" panose="020B0900000000000000" pitchFamily="50" charset="-128"/>
              </a:rPr>
              <a:t>google</a:t>
            </a:r>
            <a:r>
              <a:rPr kumimoji="1" lang="ja-JP" altLang="en-US" b="1" dirty="0" smtClean="0">
                <a:latin typeface="HGPｺﾞｼｯｸE" panose="020B0900000000000000" pitchFamily="50" charset="-128"/>
                <a:ea typeface="HGPｺﾞｼｯｸE" panose="020B0900000000000000" pitchFamily="50" charset="-128"/>
              </a:rPr>
              <a:t>翻訳</a:t>
            </a:r>
            <a:r>
              <a:rPr kumimoji="1" lang="ja-JP" altLang="en-US" b="1" dirty="0">
                <a:latin typeface="HGPｺﾞｼｯｸE" panose="020B0900000000000000" pitchFamily="50" charset="-128"/>
                <a:ea typeface="HGPｺﾞｼｯｸE" panose="020B0900000000000000" pitchFamily="50" charset="-128"/>
              </a:rPr>
              <a:t>しながらの作業でした</a:t>
            </a:r>
            <a:r>
              <a:rPr kumimoji="1" lang="ja-JP" altLang="en-US" b="1" dirty="0" smtClean="0">
                <a:latin typeface="HGPｺﾞｼｯｸE" panose="020B0900000000000000" pitchFamily="50" charset="-128"/>
                <a:ea typeface="HGPｺﾞｼｯｸE" panose="020B0900000000000000" pitchFamily="50" charset="-128"/>
              </a:rPr>
              <a:t>。</a:t>
            </a:r>
            <a:endParaRPr kumimoji="1" lang="en-US" altLang="ja-JP" b="1" dirty="0">
              <a:latin typeface="HGPｺﾞｼｯｸE" panose="020B0900000000000000" pitchFamily="50" charset="-128"/>
              <a:ea typeface="HGPｺﾞｼｯｸE" panose="020B0900000000000000" pitchFamily="50" charset="-128"/>
            </a:endParaRPr>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000" y="4262735"/>
            <a:ext cx="3791871" cy="2132927"/>
          </a:xfrm>
          <a:prstGeom prst="rect">
            <a:avLst/>
          </a:prstGeom>
        </p:spPr>
      </p:pic>
      <p:sp>
        <p:nvSpPr>
          <p:cNvPr id="11" name="テキスト ボックス 10"/>
          <p:cNvSpPr txBox="1"/>
          <p:nvPr/>
        </p:nvSpPr>
        <p:spPr>
          <a:xfrm>
            <a:off x="5052000" y="4310657"/>
            <a:ext cx="1440000" cy="369332"/>
          </a:xfrm>
          <a:prstGeom prst="rect">
            <a:avLst/>
          </a:prstGeom>
          <a:noFill/>
        </p:spPr>
        <p:txBody>
          <a:bodyPr wrap="square" rtlCol="0">
            <a:spAutoFit/>
          </a:bodyPr>
          <a:lstStyle/>
          <a:p>
            <a:r>
              <a:rPr kumimoji="1" lang="en-US" altLang="ja-JP" dirty="0" smtClean="0"/>
              <a:t>2</a:t>
            </a:r>
            <a:r>
              <a:rPr kumimoji="1" lang="ja-JP" altLang="en-US" dirty="0" smtClean="0"/>
              <a:t>年生後期</a:t>
            </a:r>
            <a:endParaRPr kumimoji="1" lang="en-US" altLang="ja-JP" dirty="0" smtClean="0"/>
          </a:p>
        </p:txBody>
      </p:sp>
      <p:sp>
        <p:nvSpPr>
          <p:cNvPr id="12" name="テキスト ボックス 11"/>
          <p:cNvSpPr txBox="1"/>
          <p:nvPr/>
        </p:nvSpPr>
        <p:spPr>
          <a:xfrm>
            <a:off x="732000" y="996457"/>
            <a:ext cx="1375200" cy="369332"/>
          </a:xfrm>
          <a:prstGeom prst="rect">
            <a:avLst/>
          </a:prstGeom>
          <a:noFill/>
        </p:spPr>
        <p:txBody>
          <a:bodyPr wrap="square" rtlCol="0">
            <a:spAutoFit/>
          </a:bodyPr>
          <a:lstStyle/>
          <a:p>
            <a:r>
              <a:rPr kumimoji="1" lang="en-US" altLang="ja-JP" dirty="0" smtClean="0">
                <a:latin typeface="HGPｺﾞｼｯｸE" panose="020B0900000000000000" pitchFamily="50" charset="-128"/>
                <a:ea typeface="HGPｺﾞｼｯｸE" panose="020B0900000000000000" pitchFamily="50" charset="-128"/>
              </a:rPr>
              <a:t>3</a:t>
            </a:r>
            <a:r>
              <a:rPr kumimoji="1" lang="ja-JP" altLang="en-US" dirty="0" smtClean="0">
                <a:latin typeface="HGPｺﾞｼｯｸE" panose="020B0900000000000000" pitchFamily="50" charset="-128"/>
                <a:ea typeface="HGPｺﾞｼｯｸE" panose="020B0900000000000000" pitchFamily="50" charset="-128"/>
              </a:rPr>
              <a:t>年生後期</a:t>
            </a:r>
            <a:endParaRPr kumimoji="1" lang="ja-JP" altLang="en-US" dirty="0">
              <a:latin typeface="HGPｺﾞｼｯｸE" panose="020B0900000000000000" pitchFamily="50" charset="-128"/>
              <a:ea typeface="HGPｺﾞｼｯｸE" panose="020B0900000000000000" pitchFamily="50" charset="-128"/>
            </a:endParaRPr>
          </a:p>
        </p:txBody>
      </p:sp>
      <p:sp>
        <p:nvSpPr>
          <p:cNvPr id="3" name="テキスト ボックス 2"/>
          <p:cNvSpPr txBox="1"/>
          <p:nvPr/>
        </p:nvSpPr>
        <p:spPr>
          <a:xfrm>
            <a:off x="5583042" y="660856"/>
            <a:ext cx="3260829" cy="400110"/>
          </a:xfrm>
          <a:prstGeom prst="rect">
            <a:avLst/>
          </a:prstGeom>
          <a:noFill/>
        </p:spPr>
        <p:txBody>
          <a:bodyPr wrap="none" rtlCol="0">
            <a:spAutoFit/>
          </a:bodyPr>
          <a:lstStyle/>
          <a:p>
            <a:r>
              <a:rPr kumimoji="1" lang="en-US" altLang="ja-JP" sz="2000" dirty="0" err="1" smtClean="0">
                <a:latin typeface="HGPｺﾞｼｯｸM" panose="020B0600000000000000" pitchFamily="50" charset="-128"/>
                <a:ea typeface="HGPｺﾞｼｯｸM" panose="020B0600000000000000" pitchFamily="50" charset="-128"/>
              </a:rPr>
              <a:t>WindowsSDK</a:t>
            </a:r>
            <a:r>
              <a:rPr kumimoji="1" lang="ja-JP" altLang="en-US" sz="2000" dirty="0" smtClean="0">
                <a:latin typeface="HGPｺﾞｼｯｸM" panose="020B0600000000000000" pitchFamily="50" charset="-128"/>
                <a:ea typeface="HGPｺﾞｼｯｸM" panose="020B0600000000000000" pitchFamily="50" charset="-128"/>
              </a:rPr>
              <a:t>  </a:t>
            </a:r>
            <a:r>
              <a:rPr kumimoji="1" lang="en-US" altLang="ja-JP" sz="2000" dirty="0" smtClean="0">
                <a:latin typeface="HGPｺﾞｼｯｸM" panose="020B0600000000000000" pitchFamily="50" charset="-128"/>
                <a:ea typeface="HGPｺﾞｼｯｸM" panose="020B0600000000000000" pitchFamily="50" charset="-128"/>
              </a:rPr>
              <a:t>10.0.17134.0</a:t>
            </a:r>
            <a:endParaRPr kumimoji="1" lang="ja-JP" altLang="en-US" sz="2000" dirty="0">
              <a:latin typeface="HGPｺﾞｼｯｸM" panose="020B0600000000000000" pitchFamily="50" charset="-128"/>
              <a:ea typeface="HGPｺﾞｼｯｸM" panose="020B0600000000000000" pitchFamily="50" charset="-128"/>
            </a:endParaRPr>
          </a:p>
        </p:txBody>
      </p:sp>
    </p:spTree>
    <p:extLst>
      <p:ext uri="{BB962C8B-B14F-4D97-AF65-F5344CB8AC3E}">
        <p14:creationId xmlns:p14="http://schemas.microsoft.com/office/powerpoint/2010/main" val="29663980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角丸四角形 2"/>
          <p:cNvSpPr/>
          <p:nvPr/>
        </p:nvSpPr>
        <p:spPr>
          <a:xfrm>
            <a:off x="88500" y="0"/>
            <a:ext cx="9012000" cy="67890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正方形/長方形 19"/>
          <p:cNvSpPr/>
          <p:nvPr/>
        </p:nvSpPr>
        <p:spPr>
          <a:xfrm>
            <a:off x="464272" y="421554"/>
            <a:ext cx="4320000" cy="669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584272" y="442351"/>
            <a:ext cx="4075155" cy="584775"/>
          </a:xfrm>
          <a:prstGeom prst="rect">
            <a:avLst/>
          </a:prstGeom>
          <a:noFill/>
        </p:spPr>
        <p:txBody>
          <a:bodyPr wrap="none" rtlCol="0">
            <a:spAutoFit/>
          </a:bodyPr>
          <a:lstStyle/>
          <a:p>
            <a:r>
              <a:rPr kumimoji="1" lang="en-US" altLang="ja-JP" sz="3200" b="1" dirty="0" smtClean="0">
                <a:latin typeface="HGS創英角ｺﾞｼｯｸUB" panose="020B0900000000000000" pitchFamily="50" charset="-128"/>
                <a:ea typeface="HGS創英角ｺﾞｼｯｸUB" panose="020B0900000000000000" pitchFamily="50" charset="-128"/>
              </a:rPr>
              <a:t>RENDERING</a:t>
            </a:r>
            <a:r>
              <a:rPr kumimoji="1" lang="ja-JP" altLang="en-US" sz="3200" b="1" dirty="0" smtClean="0">
                <a:latin typeface="HGS創英角ｺﾞｼｯｸUB" panose="020B0900000000000000" pitchFamily="50" charset="-128"/>
                <a:ea typeface="HGS創英角ｺﾞｼｯｸUB" panose="020B0900000000000000" pitchFamily="50" charset="-128"/>
              </a:rPr>
              <a:t>　</a:t>
            </a:r>
            <a:r>
              <a:rPr kumimoji="1" lang="en-US" altLang="ja-JP" sz="3200" b="1" dirty="0" smtClean="0">
                <a:latin typeface="HGS創英角ｺﾞｼｯｸUB" panose="020B0900000000000000" pitchFamily="50" charset="-128"/>
                <a:ea typeface="HGS創英角ｺﾞｼｯｸUB" panose="020B0900000000000000" pitchFamily="50" charset="-128"/>
              </a:rPr>
              <a:t>PASSES</a:t>
            </a:r>
            <a:endParaRPr kumimoji="1" lang="ja-JP" altLang="en-US" sz="3200" b="1" dirty="0">
              <a:latin typeface="HGS創英角ｺﾞｼｯｸUB" panose="020B0900000000000000" pitchFamily="50" charset="-128"/>
              <a:ea typeface="HGS創英角ｺﾞｼｯｸUB" panose="020B0900000000000000" pitchFamily="50" charset="-128"/>
            </a:endParaRPr>
          </a:p>
        </p:txBody>
      </p:sp>
      <p:sp>
        <p:nvSpPr>
          <p:cNvPr id="4" name="正方形/長方形 3"/>
          <p:cNvSpPr/>
          <p:nvPr/>
        </p:nvSpPr>
        <p:spPr>
          <a:xfrm>
            <a:off x="464272" y="1269001"/>
            <a:ext cx="1566450" cy="7750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Depth</a:t>
            </a:r>
            <a:endParaRPr kumimoji="1" lang="ja-JP" altLang="en-US" dirty="0"/>
          </a:p>
        </p:txBody>
      </p:sp>
      <p:sp>
        <p:nvSpPr>
          <p:cNvPr id="6" name="正方形/長方形 5"/>
          <p:cNvSpPr/>
          <p:nvPr/>
        </p:nvSpPr>
        <p:spPr>
          <a:xfrm>
            <a:off x="2406494" y="1269000"/>
            <a:ext cx="1585575" cy="7777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G-Buffe</a:t>
            </a:r>
            <a:r>
              <a:rPr kumimoji="1" lang="en-US" altLang="ja-JP" dirty="0"/>
              <a:t>r</a:t>
            </a:r>
            <a:endParaRPr kumimoji="1" lang="ja-JP" altLang="en-US" dirty="0"/>
          </a:p>
        </p:txBody>
      </p:sp>
      <p:sp>
        <p:nvSpPr>
          <p:cNvPr id="10" name="正方形/長方形 9"/>
          <p:cNvSpPr/>
          <p:nvPr/>
        </p:nvSpPr>
        <p:spPr>
          <a:xfrm>
            <a:off x="6329188" y="1267272"/>
            <a:ext cx="1566450" cy="7767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Post</a:t>
            </a:r>
          </a:p>
          <a:p>
            <a:pPr algn="ctr"/>
            <a:r>
              <a:rPr kumimoji="1" lang="en-US" altLang="ja-JP" dirty="0" smtClean="0"/>
              <a:t>Process</a:t>
            </a:r>
            <a:endParaRPr kumimoji="1" lang="ja-JP" altLang="en-US" dirty="0"/>
          </a:p>
        </p:txBody>
      </p:sp>
      <p:sp>
        <p:nvSpPr>
          <p:cNvPr id="12" name="テキスト ボックス 11"/>
          <p:cNvSpPr txBox="1"/>
          <p:nvPr/>
        </p:nvSpPr>
        <p:spPr>
          <a:xfrm>
            <a:off x="732000" y="5109000"/>
            <a:ext cx="7920000" cy="1631216"/>
          </a:xfrm>
          <a:prstGeom prst="rect">
            <a:avLst/>
          </a:prstGeom>
          <a:noFill/>
        </p:spPr>
        <p:txBody>
          <a:bodyPr wrap="square" rtlCol="0">
            <a:spAutoFit/>
          </a:bodyPr>
          <a:lstStyle/>
          <a:p>
            <a:r>
              <a:rPr lang="ja-JP" altLang="en-US" sz="2000" dirty="0"/>
              <a:t>レンダリングの主な流れについてはこのようになっています</a:t>
            </a:r>
            <a:r>
              <a:rPr lang="ja-JP" altLang="en-US" sz="2000" dirty="0" smtClean="0"/>
              <a:t>。</a:t>
            </a:r>
            <a:endParaRPr lang="en-US" altLang="ja-JP" sz="2000" dirty="0" smtClean="0"/>
          </a:p>
          <a:p>
            <a:r>
              <a:rPr lang="ja-JP" altLang="en-US" sz="2000" dirty="0" smtClean="0"/>
              <a:t> </a:t>
            </a:r>
            <a:r>
              <a:rPr lang="ja-JP" altLang="en-US" sz="2000" dirty="0"/>
              <a:t>最初</a:t>
            </a:r>
            <a:r>
              <a:rPr lang="ja-JP" altLang="en-US" sz="2000" dirty="0" smtClean="0"/>
              <a:t>に深度値を</a:t>
            </a:r>
            <a:r>
              <a:rPr lang="ja-JP" altLang="en-US" sz="2000" dirty="0"/>
              <a:t>描画し、</a:t>
            </a:r>
            <a:r>
              <a:rPr lang="ja-JP" altLang="en-US" sz="2000" dirty="0" smtClean="0"/>
              <a:t>その後シンプルな</a:t>
            </a:r>
            <a:r>
              <a:rPr lang="en-US" altLang="ja-JP" sz="2000" dirty="0" smtClean="0"/>
              <a:t>G</a:t>
            </a:r>
            <a:r>
              <a:rPr lang="ja-JP" altLang="en-US" sz="2000" dirty="0"/>
              <a:t>バッファの描画を</a:t>
            </a:r>
            <a:r>
              <a:rPr lang="ja-JP" altLang="en-US" sz="2000" dirty="0" smtClean="0"/>
              <a:t>行いました。</a:t>
            </a:r>
            <a:endParaRPr lang="en-US" altLang="ja-JP" sz="2000" dirty="0" smtClean="0"/>
          </a:p>
          <a:p>
            <a:r>
              <a:rPr lang="ja-JP" altLang="en-US" sz="2000" dirty="0" smtClean="0"/>
              <a:t> </a:t>
            </a:r>
            <a:r>
              <a:rPr lang="en-US" altLang="ja-JP" sz="2000" dirty="0"/>
              <a:t>G</a:t>
            </a:r>
            <a:r>
              <a:rPr lang="ja-JP" altLang="en-US" sz="2000" dirty="0"/>
              <a:t>バッファの描画後ディファードライティングが行われます</a:t>
            </a:r>
            <a:r>
              <a:rPr lang="ja-JP" altLang="en-US" sz="2000" dirty="0" smtClean="0"/>
              <a:t>。</a:t>
            </a:r>
            <a:endParaRPr lang="en-US" altLang="ja-JP" sz="2000" dirty="0" smtClean="0"/>
          </a:p>
          <a:p>
            <a:r>
              <a:rPr lang="ja-JP" altLang="en-US" sz="2000" dirty="0" smtClean="0"/>
              <a:t> </a:t>
            </a:r>
            <a:r>
              <a:rPr lang="ja-JP" altLang="en-US" sz="2000" dirty="0"/>
              <a:t>この中で</a:t>
            </a:r>
            <a:r>
              <a:rPr lang="ja-JP" altLang="en-US" sz="2000" dirty="0" smtClean="0"/>
              <a:t>は</a:t>
            </a:r>
            <a:r>
              <a:rPr lang="en-US" altLang="ja-JP" sz="2000" dirty="0" smtClean="0"/>
              <a:t>SSAO</a:t>
            </a:r>
            <a:r>
              <a:rPr lang="ja-JP" altLang="en-US" sz="2000" dirty="0" smtClean="0"/>
              <a:t>の</a:t>
            </a:r>
            <a:r>
              <a:rPr lang="ja-JP" altLang="en-US" sz="2000" dirty="0"/>
              <a:t>計算など</a:t>
            </a:r>
            <a:r>
              <a:rPr lang="ja-JP" altLang="en-US" sz="2000" dirty="0" smtClean="0"/>
              <a:t>を行いました。 </a:t>
            </a:r>
            <a:r>
              <a:rPr lang="ja-JP" altLang="en-US" sz="2000" dirty="0"/>
              <a:t>ライティングの完了後</a:t>
            </a:r>
            <a:r>
              <a:rPr lang="ja-JP" altLang="en-US" sz="2000" dirty="0" smtClean="0"/>
              <a:t>、最後</a:t>
            </a:r>
            <a:r>
              <a:rPr lang="ja-JP" altLang="en-US" sz="2000" dirty="0"/>
              <a:t>に</a:t>
            </a:r>
            <a:r>
              <a:rPr lang="ja-JP" altLang="en-US" sz="2000" dirty="0" smtClean="0"/>
              <a:t>アンチエイリアスや輪郭線を</a:t>
            </a:r>
            <a:r>
              <a:rPr lang="ja-JP" altLang="en-US" sz="2000" dirty="0"/>
              <a:t>含むポストプロセスが処理 </a:t>
            </a:r>
            <a:r>
              <a:rPr lang="ja-JP" altLang="en-US" sz="2000" dirty="0" smtClean="0"/>
              <a:t>されます</a:t>
            </a:r>
            <a:endParaRPr kumimoji="1" lang="ja-JP" altLang="en-US" sz="2000" dirty="0">
              <a:latin typeface="HGPｺﾞｼｯｸM" panose="020B0600000000000000" pitchFamily="50" charset="-128"/>
              <a:ea typeface="HGPｺﾞｼｯｸM" panose="020B0600000000000000" pitchFamily="50" charset="-128"/>
            </a:endParaRPr>
          </a:p>
        </p:txBody>
      </p:sp>
      <p:sp>
        <p:nvSpPr>
          <p:cNvPr id="13" name="正方形/長方形 12"/>
          <p:cNvSpPr/>
          <p:nvPr/>
        </p:nvSpPr>
        <p:spPr>
          <a:xfrm>
            <a:off x="6329188" y="2227272"/>
            <a:ext cx="1566450" cy="379585"/>
          </a:xfrm>
          <a:prstGeom prst="rect">
            <a:avLst/>
          </a:prstGeom>
          <a:solidFill>
            <a:srgbClr val="1BA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FXAA</a:t>
            </a:r>
            <a:endParaRPr kumimoji="1" lang="ja-JP" altLang="en-US" dirty="0"/>
          </a:p>
        </p:txBody>
      </p:sp>
      <p:sp>
        <p:nvSpPr>
          <p:cNvPr id="14" name="正方形/長方形 13"/>
          <p:cNvSpPr/>
          <p:nvPr/>
        </p:nvSpPr>
        <p:spPr>
          <a:xfrm>
            <a:off x="6329188" y="2745619"/>
            <a:ext cx="1566450" cy="360835"/>
          </a:xfrm>
          <a:prstGeom prst="rect">
            <a:avLst/>
          </a:prstGeom>
          <a:solidFill>
            <a:srgbClr val="1BA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latin typeface="+mj-ea"/>
                <a:ea typeface="+mj-ea"/>
              </a:rPr>
              <a:t>Laplacian Filter</a:t>
            </a:r>
            <a:endParaRPr kumimoji="1" lang="ja-JP" altLang="en-US" sz="1600" dirty="0">
              <a:latin typeface="+mj-ea"/>
              <a:ea typeface="+mj-ea"/>
            </a:endParaRPr>
          </a:p>
        </p:txBody>
      </p:sp>
      <p:sp>
        <p:nvSpPr>
          <p:cNvPr id="11" name="正方形/長方形 10"/>
          <p:cNvSpPr/>
          <p:nvPr/>
        </p:nvSpPr>
        <p:spPr>
          <a:xfrm>
            <a:off x="4367841" y="1266276"/>
            <a:ext cx="1585575" cy="77779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Deferred</a:t>
            </a:r>
          </a:p>
          <a:p>
            <a:pPr algn="ctr"/>
            <a:r>
              <a:rPr kumimoji="1" lang="en-US" altLang="ja-JP" dirty="0" err="1" smtClean="0"/>
              <a:t>Lighiting</a:t>
            </a:r>
            <a:endParaRPr kumimoji="1" lang="ja-JP" altLang="en-US" dirty="0"/>
          </a:p>
        </p:txBody>
      </p:sp>
      <p:sp>
        <p:nvSpPr>
          <p:cNvPr id="15" name="正方形/長方形 14"/>
          <p:cNvSpPr/>
          <p:nvPr/>
        </p:nvSpPr>
        <p:spPr>
          <a:xfrm>
            <a:off x="4377403" y="2233055"/>
            <a:ext cx="1566450" cy="379585"/>
          </a:xfrm>
          <a:prstGeom prst="rect">
            <a:avLst/>
          </a:prstGeom>
          <a:solidFill>
            <a:srgbClr val="1BA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SSA</a:t>
            </a:r>
            <a:r>
              <a:rPr kumimoji="1" lang="en-US" altLang="ja-JP" dirty="0"/>
              <a:t>O</a:t>
            </a:r>
            <a:endParaRPr kumimoji="1" lang="ja-JP" altLang="en-US" dirty="0"/>
          </a:p>
        </p:txBody>
      </p:sp>
      <p:sp>
        <p:nvSpPr>
          <p:cNvPr id="16" name="正方形/長方形 15"/>
          <p:cNvSpPr/>
          <p:nvPr/>
        </p:nvSpPr>
        <p:spPr>
          <a:xfrm>
            <a:off x="6329188" y="3242287"/>
            <a:ext cx="1566450" cy="379585"/>
          </a:xfrm>
          <a:prstGeom prst="rect">
            <a:avLst/>
          </a:prstGeom>
          <a:solidFill>
            <a:srgbClr val="1BA9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Blu</a:t>
            </a:r>
            <a:r>
              <a:rPr kumimoji="1" lang="ja-JP" altLang="en-US" dirty="0" smtClean="0"/>
              <a:t>ｒ</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188" y="3966152"/>
            <a:ext cx="1362812" cy="736061"/>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705" y="3966153"/>
            <a:ext cx="1217533" cy="68005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000" y="3957139"/>
            <a:ext cx="1237298" cy="689068"/>
          </a:xfrm>
          <a:prstGeom prst="rect">
            <a:avLst/>
          </a:prstGeom>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272" y="2155053"/>
            <a:ext cx="1232742" cy="689098"/>
          </a:xfrm>
          <a:prstGeom prst="rect">
            <a:avLst/>
          </a:prstGeom>
        </p:spPr>
      </p:pic>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5706" y="3043056"/>
            <a:ext cx="1217533" cy="682106"/>
          </a:xfrm>
          <a:prstGeom prst="rect">
            <a:avLst/>
          </a:prstGeom>
        </p:spPr>
      </p:pic>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6494" y="2168750"/>
            <a:ext cx="1216745" cy="675401"/>
          </a:xfrm>
          <a:prstGeom prst="rect">
            <a:avLst/>
          </a:prstGeom>
        </p:spPr>
      </p:pic>
    </p:spTree>
    <p:extLst>
      <p:ext uri="{BB962C8B-B14F-4D97-AF65-F5344CB8AC3E}">
        <p14:creationId xmlns:p14="http://schemas.microsoft.com/office/powerpoint/2010/main" val="11433542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1" name="角丸四角形 10"/>
          <p:cNvSpPr/>
          <p:nvPr/>
        </p:nvSpPr>
        <p:spPr>
          <a:xfrm>
            <a:off x="88500" y="0"/>
            <a:ext cx="9012000" cy="67890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7874" t="17014" r="31760" b="5205"/>
          <a:stretch/>
        </p:blipFill>
        <p:spPr>
          <a:xfrm>
            <a:off x="5891240" y="2709000"/>
            <a:ext cx="3117479" cy="2087563"/>
          </a:xfrm>
          <a:prstGeom prst="rect">
            <a:avLst/>
          </a:prstGeom>
        </p:spPr>
      </p:pic>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7874" t="23720" r="52494" b="7701"/>
          <a:stretch/>
        </p:blipFill>
        <p:spPr>
          <a:xfrm>
            <a:off x="5894720" y="0"/>
            <a:ext cx="3113999" cy="2887152"/>
          </a:xfrm>
          <a:prstGeom prst="rect">
            <a:avLst/>
          </a:prstGeom>
          <a:ln>
            <a:solidFill>
              <a:schemeClr val="accent1"/>
            </a:solidFill>
          </a:ln>
        </p:spPr>
      </p:pic>
      <p:sp>
        <p:nvSpPr>
          <p:cNvPr id="5" name="正方形/長方形 4"/>
          <p:cNvSpPr/>
          <p:nvPr/>
        </p:nvSpPr>
        <p:spPr>
          <a:xfrm>
            <a:off x="5919160" y="1029000"/>
            <a:ext cx="2681536" cy="108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926600" y="2168490"/>
            <a:ext cx="2681536" cy="15005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Group 129"/>
          <p:cNvGrpSpPr>
            <a:grpSpLocks/>
          </p:cNvGrpSpPr>
          <p:nvPr/>
        </p:nvGrpSpPr>
        <p:grpSpPr bwMode="auto">
          <a:xfrm>
            <a:off x="5514944" y="2657430"/>
            <a:ext cx="4059631" cy="245257"/>
            <a:chOff x="1306" y="1706"/>
            <a:chExt cx="3175" cy="454"/>
          </a:xfrm>
        </p:grpSpPr>
        <p:sp>
          <p:nvSpPr>
            <p:cNvPr id="8"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9"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10"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
        <p:nvSpPr>
          <p:cNvPr id="15" name="テキスト ボックス 14"/>
          <p:cNvSpPr txBox="1"/>
          <p:nvPr/>
        </p:nvSpPr>
        <p:spPr>
          <a:xfrm>
            <a:off x="972000" y="189000"/>
            <a:ext cx="2693366" cy="523220"/>
          </a:xfrm>
          <a:prstGeom prst="rect">
            <a:avLst/>
          </a:prstGeom>
          <a:noFill/>
        </p:spPr>
        <p:txBody>
          <a:bodyPr wrap="none" rtlCol="0">
            <a:spAutoFit/>
          </a:bodyPr>
          <a:lstStyle/>
          <a:p>
            <a:r>
              <a:rPr kumimoji="1" lang="en-US" altLang="ja-JP" sz="2800" dirty="0" smtClean="0">
                <a:latin typeface="HGS創英角ｺﾞｼｯｸUB" panose="020B0900000000000000" pitchFamily="50" charset="-128"/>
                <a:ea typeface="HGS創英角ｺﾞｼｯｸUB" panose="020B0900000000000000" pitchFamily="50" charset="-128"/>
              </a:rPr>
              <a:t>GameScene.cpp</a:t>
            </a:r>
            <a:endParaRPr kumimoji="1" lang="ja-JP" altLang="en-US" sz="2800" dirty="0">
              <a:latin typeface="HGS創英角ｺﾞｼｯｸUB" panose="020B0900000000000000" pitchFamily="50" charset="-128"/>
              <a:ea typeface="HGS創英角ｺﾞｼｯｸUB" panose="020B0900000000000000" pitchFamily="50" charset="-128"/>
            </a:endParaRPr>
          </a:p>
        </p:txBody>
      </p:sp>
      <p:sp>
        <p:nvSpPr>
          <p:cNvPr id="20" name="テキスト ボックス 19"/>
          <p:cNvSpPr txBox="1"/>
          <p:nvPr/>
        </p:nvSpPr>
        <p:spPr>
          <a:xfrm>
            <a:off x="299480" y="1539886"/>
            <a:ext cx="1478560" cy="369332"/>
          </a:xfrm>
          <a:prstGeom prst="rect">
            <a:avLst/>
          </a:prstGeom>
          <a:noFill/>
        </p:spPr>
        <p:txBody>
          <a:bodyPr wrap="square" rtlCol="0">
            <a:spAutoFit/>
          </a:bodyPr>
          <a:lstStyle/>
          <a:p>
            <a:r>
              <a:rPr kumimoji="1" lang="en-US" altLang="ja-JP" dirty="0" err="1" smtClean="0">
                <a:latin typeface="HGS創英角ｺﾞｼｯｸUB" panose="020B0900000000000000" pitchFamily="50" charset="-128"/>
                <a:ea typeface="HGS創英角ｺﾞｼｯｸUB" panose="020B0900000000000000" pitchFamily="50" charset="-128"/>
              </a:rPr>
              <a:t>DepthRender</a:t>
            </a:r>
            <a:endParaRPr kumimoji="1" lang="en-US" altLang="ja-JP" dirty="0" smtClean="0">
              <a:latin typeface="HGS創英角ｺﾞｼｯｸUB" panose="020B0900000000000000" pitchFamily="50" charset="-128"/>
              <a:ea typeface="HGS創英角ｺﾞｼｯｸUB" panose="020B0900000000000000" pitchFamily="50" charset="-128"/>
            </a:endParaRPr>
          </a:p>
        </p:txBody>
      </p:sp>
      <p:sp>
        <p:nvSpPr>
          <p:cNvPr id="22" name="テキスト ボックス 21"/>
          <p:cNvSpPr txBox="1"/>
          <p:nvPr/>
        </p:nvSpPr>
        <p:spPr>
          <a:xfrm>
            <a:off x="299480" y="3701188"/>
            <a:ext cx="3176535" cy="646331"/>
          </a:xfrm>
          <a:prstGeom prst="rect">
            <a:avLst/>
          </a:prstGeom>
          <a:noFill/>
        </p:spPr>
        <p:txBody>
          <a:bodyPr wrap="square" rtlCol="0">
            <a:spAutoFit/>
          </a:bodyPr>
          <a:lstStyle/>
          <a:p>
            <a:r>
              <a:rPr kumimoji="1" lang="en-US" altLang="ja-JP" dirty="0" err="1" smtClean="0"/>
              <a:t>Pre,Post</a:t>
            </a:r>
            <a:r>
              <a:rPr kumimoji="1" lang="ja-JP" altLang="en-US" dirty="0" smtClean="0"/>
              <a:t>　</a:t>
            </a:r>
            <a:r>
              <a:rPr kumimoji="1" lang="en-US" altLang="ja-JP" dirty="0" smtClean="0"/>
              <a:t>2</a:t>
            </a:r>
            <a:r>
              <a:rPr kumimoji="1" lang="ja-JP" altLang="en-US" dirty="0" err="1" smtClean="0"/>
              <a:t>つ存</a:t>
            </a:r>
            <a:r>
              <a:rPr kumimoji="1" lang="ja-JP" altLang="en-US" dirty="0" smtClean="0"/>
              <a:t>在し挟むだけで深度バッファに溜まります。</a:t>
            </a:r>
            <a:endParaRPr kumimoji="1" lang="ja-JP" altLang="en-US" dirty="0"/>
          </a:p>
        </p:txBody>
      </p:sp>
      <p:pic>
        <p:nvPicPr>
          <p:cNvPr id="28" name="図 27"/>
          <p:cNvPicPr>
            <a:picLocks noChangeAspect="1"/>
          </p:cNvPicPr>
          <p:nvPr/>
        </p:nvPicPr>
        <p:blipFill rotWithShape="1">
          <a:blip r:embed="rId4" cstate="print">
            <a:extLst>
              <a:ext uri="{28A0092B-C50C-407E-A947-70E740481C1C}">
                <a14:useLocalDpi xmlns:a14="http://schemas.microsoft.com/office/drawing/2010/main" val="0"/>
              </a:ext>
            </a:extLst>
          </a:blip>
          <a:srcRect l="9055" t="50176" r="55113" b="25572"/>
          <a:stretch/>
        </p:blipFill>
        <p:spPr>
          <a:xfrm>
            <a:off x="367980" y="1896064"/>
            <a:ext cx="5009705" cy="1816706"/>
          </a:xfrm>
          <a:prstGeom prst="rect">
            <a:avLst/>
          </a:prstGeom>
          <a:ln>
            <a:solidFill>
              <a:schemeClr val="accent1"/>
            </a:solidFill>
          </a:ln>
        </p:spPr>
      </p:pic>
      <p:cxnSp>
        <p:nvCxnSpPr>
          <p:cNvPr id="26" name="直線矢印コネクタ 25"/>
          <p:cNvCxnSpPr/>
          <p:nvPr/>
        </p:nvCxnSpPr>
        <p:spPr>
          <a:xfrm flipH="1">
            <a:off x="2034842" y="1584480"/>
            <a:ext cx="4097158" cy="6909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299480" y="4424871"/>
            <a:ext cx="1636987" cy="369332"/>
          </a:xfrm>
          <a:prstGeom prst="rect">
            <a:avLst/>
          </a:prstGeom>
          <a:noFill/>
        </p:spPr>
        <p:txBody>
          <a:bodyPr wrap="none" rtlCol="0">
            <a:spAutoFit/>
          </a:bodyPr>
          <a:lstStyle/>
          <a:p>
            <a:r>
              <a:rPr kumimoji="1" lang="en-US" altLang="ja-JP" dirty="0" err="1" smtClean="0">
                <a:latin typeface="HGS創英角ｺﾞｼｯｸUB" panose="020B0900000000000000" pitchFamily="50" charset="-128"/>
                <a:ea typeface="HGS創英角ｺﾞｼｯｸUB" panose="020B0900000000000000" pitchFamily="50" charset="-128"/>
              </a:rPr>
              <a:t>GbufferRender</a:t>
            </a:r>
            <a:endParaRPr kumimoji="1" lang="ja-JP" altLang="en-US" dirty="0">
              <a:latin typeface="HGS創英角ｺﾞｼｯｸUB" panose="020B0900000000000000" pitchFamily="50" charset="-128"/>
              <a:ea typeface="HGS創英角ｺﾞｼｯｸUB" panose="020B0900000000000000" pitchFamily="50" charset="-128"/>
            </a:endParaRPr>
          </a:p>
        </p:txBody>
      </p:sp>
      <p:pic>
        <p:nvPicPr>
          <p:cNvPr id="34" name="図 33"/>
          <p:cNvPicPr>
            <a:picLocks noChangeAspect="1"/>
          </p:cNvPicPr>
          <p:nvPr/>
        </p:nvPicPr>
        <p:blipFill rotWithShape="1">
          <a:blip r:embed="rId4" cstate="print">
            <a:extLst>
              <a:ext uri="{28A0092B-C50C-407E-A947-70E740481C1C}">
                <a14:useLocalDpi xmlns:a14="http://schemas.microsoft.com/office/drawing/2010/main" val="0"/>
              </a:ext>
            </a:extLst>
          </a:blip>
          <a:srcRect l="9288" t="75371" r="64762" b="7701"/>
          <a:stretch/>
        </p:blipFill>
        <p:spPr>
          <a:xfrm>
            <a:off x="295998" y="4783933"/>
            <a:ext cx="4275985" cy="1536388"/>
          </a:xfrm>
          <a:prstGeom prst="rect">
            <a:avLst/>
          </a:prstGeom>
          <a:ln>
            <a:solidFill>
              <a:schemeClr val="accent1"/>
            </a:solidFill>
          </a:ln>
        </p:spPr>
      </p:pic>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l="8584" t="48963" r="80528" b="47622"/>
          <a:stretch/>
        </p:blipFill>
        <p:spPr>
          <a:xfrm>
            <a:off x="295998" y="6029759"/>
            <a:ext cx="2158934" cy="351876"/>
          </a:xfrm>
          <a:prstGeom prst="rect">
            <a:avLst/>
          </a:prstGeom>
        </p:spPr>
      </p:pic>
      <p:grpSp>
        <p:nvGrpSpPr>
          <p:cNvPr id="35" name="Group 129"/>
          <p:cNvGrpSpPr>
            <a:grpSpLocks/>
          </p:cNvGrpSpPr>
          <p:nvPr/>
        </p:nvGrpSpPr>
        <p:grpSpPr bwMode="auto">
          <a:xfrm>
            <a:off x="88500" y="5784502"/>
            <a:ext cx="4059631" cy="245257"/>
            <a:chOff x="1306" y="1706"/>
            <a:chExt cx="3175" cy="454"/>
          </a:xfrm>
        </p:grpSpPr>
        <p:sp>
          <p:nvSpPr>
            <p:cNvPr id="36"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37"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38"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cxnSp>
        <p:nvCxnSpPr>
          <p:cNvPr id="40" name="直線矢印コネクタ 39"/>
          <p:cNvCxnSpPr/>
          <p:nvPr/>
        </p:nvCxnSpPr>
        <p:spPr>
          <a:xfrm flipH="1">
            <a:off x="1883820" y="3488417"/>
            <a:ext cx="4128182" cy="16175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4594500" y="4907083"/>
            <a:ext cx="4414991" cy="1200329"/>
          </a:xfrm>
          <a:prstGeom prst="rect">
            <a:avLst/>
          </a:prstGeom>
          <a:noFill/>
        </p:spPr>
        <p:txBody>
          <a:bodyPr wrap="none" rtlCol="0">
            <a:spAutoFit/>
          </a:bodyPr>
          <a:lstStyle/>
          <a:p>
            <a:r>
              <a:rPr kumimoji="1" lang="en-US" altLang="ja-JP" dirty="0" err="1" smtClean="0"/>
              <a:t>Gbuffer</a:t>
            </a:r>
            <a:r>
              <a:rPr kumimoji="1" lang="ja-JP" altLang="en-US" dirty="0" smtClean="0"/>
              <a:t>描画部分です。</a:t>
            </a:r>
            <a:endParaRPr kumimoji="1" lang="en-US" altLang="ja-JP" dirty="0" smtClean="0"/>
          </a:p>
          <a:p>
            <a:r>
              <a:rPr kumimoji="1" lang="ja-JP" altLang="en-US" dirty="0" smtClean="0"/>
              <a:t>こちらも</a:t>
            </a:r>
            <a:r>
              <a:rPr kumimoji="1" lang="en-US" altLang="ja-JP" dirty="0" smtClean="0"/>
              <a:t>Pre</a:t>
            </a:r>
            <a:r>
              <a:rPr kumimoji="1" lang="ja-JP" altLang="en-US" dirty="0" smtClean="0"/>
              <a:t>と</a:t>
            </a:r>
            <a:r>
              <a:rPr kumimoji="1" lang="en-US" altLang="ja-JP" dirty="0" smtClean="0"/>
              <a:t>Post</a:t>
            </a:r>
            <a:r>
              <a:rPr kumimoji="1" lang="ja-JP" altLang="en-US" dirty="0" smtClean="0"/>
              <a:t>に分けています</a:t>
            </a:r>
            <a:endParaRPr kumimoji="1" lang="en-US" altLang="ja-JP" dirty="0" smtClean="0"/>
          </a:p>
          <a:p>
            <a:r>
              <a:rPr kumimoji="1" lang="en-US" altLang="ja-JP" dirty="0" err="1" smtClean="0"/>
              <a:t>Gbuffer</a:t>
            </a:r>
            <a:r>
              <a:rPr kumimoji="1" lang="ja-JP" altLang="en-US" dirty="0" smtClean="0"/>
              <a:t>に関しては</a:t>
            </a:r>
            <a:r>
              <a:rPr kumimoji="1" lang="en-US" altLang="ja-JP" dirty="0" err="1" smtClean="0"/>
              <a:t>Postio</a:t>
            </a:r>
            <a:r>
              <a:rPr kumimoji="1" lang="en-US" altLang="ja-JP" dirty="0" err="1"/>
              <a:t>n</a:t>
            </a:r>
            <a:r>
              <a:rPr kumimoji="1" lang="en-US" altLang="ja-JP" dirty="0" err="1" smtClean="0"/>
              <a:t>MAP</a:t>
            </a:r>
            <a:r>
              <a:rPr kumimoji="1" lang="ja-JP" altLang="en-US" dirty="0" smtClean="0"/>
              <a:t>を</a:t>
            </a:r>
            <a:r>
              <a:rPr kumimoji="1" lang="en-US" altLang="ja-JP" dirty="0" smtClean="0"/>
              <a:t>Depth</a:t>
            </a:r>
            <a:r>
              <a:rPr kumimoji="1" lang="ja-JP" altLang="en-US" dirty="0" smtClean="0"/>
              <a:t>から</a:t>
            </a:r>
            <a:endParaRPr kumimoji="1" lang="en-US" altLang="ja-JP" dirty="0" smtClean="0"/>
          </a:p>
          <a:p>
            <a:r>
              <a:rPr kumimoji="1" lang="ja-JP" altLang="en-US" dirty="0" smtClean="0"/>
              <a:t>計算できるように変更を検討中です。</a:t>
            </a:r>
            <a:endParaRPr kumimoji="1" lang="ja-JP" altLang="en-US" dirty="0"/>
          </a:p>
        </p:txBody>
      </p:sp>
      <p:sp>
        <p:nvSpPr>
          <p:cNvPr id="4" name="テキスト ボックス 3"/>
          <p:cNvSpPr txBox="1"/>
          <p:nvPr/>
        </p:nvSpPr>
        <p:spPr>
          <a:xfrm>
            <a:off x="367980" y="753893"/>
            <a:ext cx="3211135" cy="369332"/>
          </a:xfrm>
          <a:prstGeom prst="rect">
            <a:avLst/>
          </a:prstGeom>
          <a:noFill/>
        </p:spPr>
        <p:txBody>
          <a:bodyPr wrap="none" rtlCol="0">
            <a:spAutoFit/>
          </a:bodyPr>
          <a:lstStyle/>
          <a:p>
            <a:r>
              <a:rPr kumimoji="1" lang="ja-JP" altLang="en-US" dirty="0" smtClean="0"/>
              <a:t>最初のジオメトリステージです。</a:t>
            </a:r>
            <a:endParaRPr kumimoji="1" lang="ja-JP" altLang="en-US" dirty="0"/>
          </a:p>
        </p:txBody>
      </p:sp>
    </p:spTree>
    <p:extLst>
      <p:ext uri="{BB962C8B-B14F-4D97-AF65-F5344CB8AC3E}">
        <p14:creationId xmlns:p14="http://schemas.microsoft.com/office/powerpoint/2010/main" val="51455112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972000" y="2589000"/>
            <a:ext cx="954107" cy="1015663"/>
          </a:xfrm>
          <a:prstGeom prst="rect">
            <a:avLst/>
          </a:prstGeom>
          <a:noFill/>
        </p:spPr>
        <p:txBody>
          <a:bodyPr wrap="none" rtlCol="0">
            <a:spAutoFit/>
          </a:bodyPr>
          <a:lstStyle/>
          <a:p>
            <a:r>
              <a:rPr kumimoji="1" lang="ja-JP" altLang="en-US" sz="6000" dirty="0" smtClean="0"/>
              <a:t>元</a:t>
            </a:r>
            <a:endParaRPr kumimoji="1" lang="ja-JP" altLang="en-US" sz="6000" dirty="0"/>
          </a:p>
        </p:txBody>
      </p:sp>
    </p:spTree>
    <p:extLst>
      <p:ext uri="{BB962C8B-B14F-4D97-AF65-F5344CB8AC3E}">
        <p14:creationId xmlns:p14="http://schemas.microsoft.com/office/powerpoint/2010/main" val="188929824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lstStyle/>
          <a:p>
            <a:endParaRPr kumimoji="1" lang="ja-JP" altLang="en-US"/>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 y="0"/>
            <a:ext cx="9144000" cy="6858000"/>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2" name="角丸四角形 11"/>
          <p:cNvSpPr/>
          <p:nvPr/>
        </p:nvSpPr>
        <p:spPr>
          <a:xfrm>
            <a:off x="88500" y="0"/>
            <a:ext cx="9012000" cy="678900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4587" y="1555785"/>
            <a:ext cx="5056414" cy="2953215"/>
          </a:xfrm>
          <a:prstGeom prst="rect">
            <a:avLst/>
          </a:prstGeom>
        </p:spPr>
      </p:pic>
      <p:pic>
        <p:nvPicPr>
          <p:cNvPr id="9" name="図 8"/>
          <p:cNvPicPr>
            <a:picLocks noChangeAspect="1"/>
          </p:cNvPicPr>
          <p:nvPr/>
        </p:nvPicPr>
        <p:blipFill rotWithShape="1">
          <a:blip r:embed="rId4"/>
          <a:srcRect l="55092" t="223" r="146" b="63937"/>
          <a:stretch/>
        </p:blipFill>
        <p:spPr>
          <a:xfrm>
            <a:off x="1572000" y="177966"/>
            <a:ext cx="6501421" cy="1100026"/>
          </a:xfrm>
          <a:prstGeom prst="rect">
            <a:avLst/>
          </a:prstGeom>
        </p:spPr>
      </p:pic>
      <p:sp>
        <p:nvSpPr>
          <p:cNvPr id="10" name="テキスト ボックス 9"/>
          <p:cNvSpPr txBox="1"/>
          <p:nvPr/>
        </p:nvSpPr>
        <p:spPr>
          <a:xfrm>
            <a:off x="88500" y="1801431"/>
            <a:ext cx="4063080" cy="923330"/>
          </a:xfrm>
          <a:prstGeom prst="rect">
            <a:avLst/>
          </a:prstGeom>
          <a:noFill/>
        </p:spPr>
        <p:txBody>
          <a:bodyPr wrap="square" rtlCol="0">
            <a:spAutoFit/>
          </a:bodyPr>
          <a:lstStyle/>
          <a:p>
            <a:r>
              <a:rPr kumimoji="1" lang="ja-JP" altLang="en-US" dirty="0" smtClean="0">
                <a:latin typeface="HGPｺﾞｼｯｸE" panose="020B0900000000000000" pitchFamily="50" charset="-128"/>
                <a:ea typeface="HGPｺﾞｼｯｸE" panose="020B0900000000000000" pitchFamily="50" charset="-128"/>
              </a:rPr>
              <a:t>日本ゲーム大賞応募作品です。</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全員プログラマで自分は</a:t>
            </a:r>
            <a:r>
              <a:rPr kumimoji="1" lang="en-US" altLang="ja-JP" dirty="0" smtClean="0">
                <a:latin typeface="HGPｺﾞｼｯｸE" panose="020B0900000000000000" pitchFamily="50" charset="-128"/>
                <a:ea typeface="HGPｺﾞｼｯｸE" panose="020B0900000000000000" pitchFamily="50" charset="-128"/>
              </a:rPr>
              <a:t>UI</a:t>
            </a:r>
            <a:r>
              <a:rPr kumimoji="1" lang="ja-JP" altLang="en-US" dirty="0" smtClean="0">
                <a:latin typeface="HGPｺﾞｼｯｸE" panose="020B0900000000000000" pitchFamily="50" charset="-128"/>
                <a:ea typeface="HGPｺﾞｼｯｸE" panose="020B0900000000000000" pitchFamily="50" charset="-128"/>
              </a:rPr>
              <a:t>とシーン周りを担当しました。</a:t>
            </a:r>
            <a:endParaRPr kumimoji="1" lang="en-US" altLang="ja-JP" dirty="0" smtClean="0">
              <a:latin typeface="HGPｺﾞｼｯｸE" panose="020B0900000000000000" pitchFamily="50" charset="-128"/>
              <a:ea typeface="HGPｺﾞｼｯｸE" panose="020B0900000000000000" pitchFamily="50" charset="-128"/>
            </a:endParaRPr>
          </a:p>
        </p:txBody>
      </p:sp>
      <p:sp>
        <p:nvSpPr>
          <p:cNvPr id="11" name="テキスト ボックス 10"/>
          <p:cNvSpPr txBox="1"/>
          <p:nvPr/>
        </p:nvSpPr>
        <p:spPr>
          <a:xfrm>
            <a:off x="88500" y="2878216"/>
            <a:ext cx="3581430" cy="1477328"/>
          </a:xfrm>
          <a:prstGeom prst="rect">
            <a:avLst/>
          </a:prstGeom>
          <a:noFill/>
        </p:spPr>
        <p:txBody>
          <a:bodyPr wrap="none" rtlCol="0">
            <a:spAutoFit/>
          </a:bodyPr>
          <a:lstStyle/>
          <a:p>
            <a:r>
              <a:rPr kumimoji="1" lang="ja-JP" altLang="en-US" dirty="0" smtClean="0">
                <a:latin typeface="HGPｺﾞｼｯｸE" panose="020B0900000000000000" pitchFamily="50" charset="-128"/>
                <a:ea typeface="HGPｺﾞｼｯｸE" panose="020B0900000000000000" pitchFamily="50" charset="-128"/>
              </a:rPr>
              <a:t>美術館に置き忘れた悲劇の主人公</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カメラマンを動かし</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絵画を盗撮し絵画の力を使って</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美術館から脱出し</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持ち主の元に戻るのが目的です</a:t>
            </a:r>
            <a:endParaRPr kumimoji="1" lang="ja-JP" altLang="en-US" dirty="0">
              <a:latin typeface="HGPｺﾞｼｯｸE" panose="020B0900000000000000" pitchFamily="50" charset="-128"/>
              <a:ea typeface="HGPｺﾞｼｯｸE" panose="020B0900000000000000" pitchFamily="50" charset="-128"/>
            </a:endParaRPr>
          </a:p>
        </p:txBody>
      </p:sp>
      <p:sp>
        <p:nvSpPr>
          <p:cNvPr id="13" name="テキスト ボックス 12"/>
          <p:cNvSpPr txBox="1"/>
          <p:nvPr/>
        </p:nvSpPr>
        <p:spPr>
          <a:xfrm>
            <a:off x="3612000" y="4633337"/>
            <a:ext cx="5178021" cy="2031325"/>
          </a:xfrm>
          <a:prstGeom prst="rect">
            <a:avLst/>
          </a:prstGeom>
          <a:noFill/>
        </p:spPr>
        <p:txBody>
          <a:bodyPr wrap="none" rtlCol="0">
            <a:spAutoFit/>
          </a:bodyPr>
          <a:lstStyle/>
          <a:p>
            <a:pPr algn="r"/>
            <a:r>
              <a:rPr kumimoji="1" lang="ja-JP" altLang="en-US" b="1" dirty="0">
                <a:latin typeface="HGPｺﾞｼｯｸE" panose="020B0900000000000000" pitchFamily="50" charset="-128"/>
                <a:ea typeface="HGPｺﾞｼｯｸE" panose="020B0900000000000000" pitchFamily="50" charset="-128"/>
              </a:rPr>
              <a:t>プラットフォーム：</a:t>
            </a:r>
            <a:r>
              <a:rPr kumimoji="1" lang="en-US" altLang="ja-JP" b="1" dirty="0">
                <a:latin typeface="HGPｺﾞｼｯｸE" panose="020B0900000000000000" pitchFamily="50" charset="-128"/>
                <a:ea typeface="HGPｺﾞｼｯｸE" panose="020B0900000000000000" pitchFamily="50" charset="-128"/>
              </a:rPr>
              <a:t>PC</a:t>
            </a:r>
          </a:p>
          <a:p>
            <a:pPr algn="r"/>
            <a:r>
              <a:rPr kumimoji="1" lang="ja-JP" altLang="en-US" b="1" dirty="0">
                <a:latin typeface="HGPｺﾞｼｯｸE" panose="020B0900000000000000" pitchFamily="50" charset="-128"/>
                <a:ea typeface="HGPｺﾞｼｯｸE" panose="020B0900000000000000" pitchFamily="50" charset="-128"/>
              </a:rPr>
              <a:t>使用言語：</a:t>
            </a:r>
            <a:r>
              <a:rPr kumimoji="1" lang="en-US" altLang="ja-JP" b="1" dirty="0" smtClean="0">
                <a:latin typeface="HGPｺﾞｼｯｸE" panose="020B0900000000000000" pitchFamily="50" charset="-128"/>
                <a:ea typeface="HGPｺﾞｼｯｸE" panose="020B0900000000000000" pitchFamily="50" charset="-128"/>
              </a:rPr>
              <a:t>Unity</a:t>
            </a:r>
          </a:p>
          <a:p>
            <a:pPr algn="r"/>
            <a:r>
              <a:rPr kumimoji="1" lang="ja-JP" altLang="en-US" b="1" dirty="0" smtClean="0">
                <a:latin typeface="HGPｺﾞｼｯｸE" panose="020B0900000000000000" pitchFamily="50" charset="-128"/>
                <a:ea typeface="HGPｺﾞｼｯｸE" panose="020B0900000000000000" pitchFamily="50" charset="-128"/>
              </a:rPr>
              <a:t>使用プラグイン：</a:t>
            </a:r>
            <a:r>
              <a:rPr lang="en-US" altLang="ja-JP" dirty="0" err="1" smtClean="0">
                <a:latin typeface="HGPｺﾞｼｯｸE" panose="020B0900000000000000" pitchFamily="50" charset="-128"/>
                <a:ea typeface="HGPｺﾞｼｯｸE" panose="020B0900000000000000" pitchFamily="50" charset="-128"/>
              </a:rPr>
              <a:t>EffekseerForUnity</a:t>
            </a:r>
            <a:endParaRPr kumimoji="1" lang="en-US" altLang="ja-JP" b="1" dirty="0">
              <a:latin typeface="HGPｺﾞｼｯｸE" panose="020B0900000000000000" pitchFamily="50" charset="-128"/>
              <a:ea typeface="HGPｺﾞｼｯｸE" panose="020B0900000000000000" pitchFamily="50" charset="-128"/>
            </a:endParaRPr>
          </a:p>
          <a:p>
            <a:pPr algn="r"/>
            <a:r>
              <a:rPr kumimoji="1" lang="ja-JP" altLang="en-US" b="1" dirty="0">
                <a:latin typeface="HGPｺﾞｼｯｸE" panose="020B0900000000000000" pitchFamily="50" charset="-128"/>
                <a:ea typeface="HGPｺﾞｼｯｸE" panose="020B0900000000000000" pitchFamily="50" charset="-128"/>
              </a:rPr>
              <a:t>制作人数：</a:t>
            </a:r>
            <a:r>
              <a:rPr kumimoji="1" lang="en-US" altLang="ja-JP" b="1" dirty="0">
                <a:latin typeface="HGPｺﾞｼｯｸE" panose="020B0900000000000000" pitchFamily="50" charset="-128"/>
                <a:ea typeface="HGPｺﾞｼｯｸE" panose="020B0900000000000000" pitchFamily="50" charset="-128"/>
              </a:rPr>
              <a:t>5</a:t>
            </a:r>
            <a:r>
              <a:rPr kumimoji="1" lang="ja-JP" altLang="en-US" b="1" dirty="0" smtClean="0">
                <a:latin typeface="HGPｺﾞｼｯｸE" panose="020B0900000000000000" pitchFamily="50" charset="-128"/>
                <a:ea typeface="HGPｺﾞｼｯｸE" panose="020B0900000000000000" pitchFamily="50" charset="-128"/>
              </a:rPr>
              <a:t>人</a:t>
            </a:r>
            <a:endParaRPr kumimoji="1" lang="en-US" altLang="ja-JP" b="1" dirty="0" smtClean="0">
              <a:latin typeface="HGPｺﾞｼｯｸE" panose="020B0900000000000000" pitchFamily="50" charset="-128"/>
              <a:ea typeface="HGPｺﾞｼｯｸE" panose="020B0900000000000000" pitchFamily="50" charset="-128"/>
            </a:endParaRPr>
          </a:p>
          <a:p>
            <a:pPr algn="r"/>
            <a:r>
              <a:rPr kumimoji="1" lang="ja-JP" altLang="en-US" b="1" dirty="0" smtClean="0">
                <a:latin typeface="HGPｺﾞｼｯｸE" panose="020B0900000000000000" pitchFamily="50" charset="-128"/>
                <a:ea typeface="HGPｺﾞｼｯｸE" panose="020B0900000000000000" pitchFamily="50" charset="-128"/>
              </a:rPr>
              <a:t>期間：企画</a:t>
            </a:r>
            <a:r>
              <a:rPr kumimoji="1" lang="en-US" altLang="ja-JP" b="1" dirty="0">
                <a:latin typeface="HGPｺﾞｼｯｸE" panose="020B0900000000000000" pitchFamily="50" charset="-128"/>
                <a:ea typeface="HGPｺﾞｼｯｸE" panose="020B0900000000000000" pitchFamily="50" charset="-128"/>
              </a:rPr>
              <a:t>1</a:t>
            </a:r>
            <a:r>
              <a:rPr kumimoji="1" lang="ja-JP" altLang="en-US" b="1" dirty="0">
                <a:latin typeface="HGPｺﾞｼｯｸE" panose="020B0900000000000000" pitchFamily="50" charset="-128"/>
                <a:ea typeface="HGPｺﾞｼｯｸE" panose="020B0900000000000000" pitchFamily="50" charset="-128"/>
              </a:rPr>
              <a:t>週間、制作</a:t>
            </a:r>
            <a:r>
              <a:rPr kumimoji="1" lang="ja-JP" altLang="en-US" b="1" dirty="0" smtClean="0">
                <a:latin typeface="HGPｺﾞｼｯｸE" panose="020B0900000000000000" pitchFamily="50" charset="-128"/>
                <a:ea typeface="HGPｺﾞｼｯｸE" panose="020B0900000000000000" pitchFamily="50" charset="-128"/>
              </a:rPr>
              <a:t>２カ月（</a:t>
            </a:r>
            <a:r>
              <a:rPr kumimoji="1" lang="en-US" altLang="ja-JP" b="1" dirty="0" smtClean="0">
                <a:latin typeface="HGPｺﾞｼｯｸE" panose="020B0900000000000000" pitchFamily="50" charset="-128"/>
                <a:ea typeface="HGPｺﾞｼｯｸE" panose="020B0900000000000000" pitchFamily="50" charset="-128"/>
              </a:rPr>
              <a:t>6</a:t>
            </a:r>
            <a:r>
              <a:rPr kumimoji="1" lang="ja-JP" altLang="en-US" b="1" dirty="0" smtClean="0">
                <a:latin typeface="HGPｺﾞｼｯｸE" panose="020B0900000000000000" pitchFamily="50" charset="-128"/>
                <a:ea typeface="HGPｺﾞｼｯｸE" panose="020B0900000000000000" pitchFamily="50" charset="-128"/>
              </a:rPr>
              <a:t>月</a:t>
            </a:r>
            <a:r>
              <a:rPr kumimoji="1" lang="en-US" altLang="ja-JP" b="1" dirty="0" smtClean="0">
                <a:latin typeface="HGPｺﾞｼｯｸE" panose="020B0900000000000000" pitchFamily="50" charset="-128"/>
                <a:ea typeface="HGPｺﾞｼｯｸE" panose="020B0900000000000000" pitchFamily="50" charset="-128"/>
              </a:rPr>
              <a:t>~7</a:t>
            </a:r>
            <a:r>
              <a:rPr kumimoji="1" lang="ja-JP" altLang="en-US" b="1" dirty="0" smtClean="0">
                <a:latin typeface="HGPｺﾞｼｯｸE" panose="020B0900000000000000" pitchFamily="50" charset="-128"/>
                <a:ea typeface="HGPｺﾞｼｯｸE" panose="020B0900000000000000" pitchFamily="50" charset="-128"/>
              </a:rPr>
              <a:t>月）</a:t>
            </a:r>
            <a:endParaRPr kumimoji="1" lang="en-US" altLang="ja-JP" b="1" dirty="0">
              <a:latin typeface="HGPｺﾞｼｯｸE" panose="020B0900000000000000" pitchFamily="50" charset="-128"/>
              <a:ea typeface="HGPｺﾞｼｯｸE" panose="020B0900000000000000" pitchFamily="50" charset="-128"/>
            </a:endParaRPr>
          </a:p>
          <a:p>
            <a:pPr algn="r"/>
            <a:r>
              <a:rPr kumimoji="1" lang="ja-JP" altLang="en-US" b="1" dirty="0">
                <a:latin typeface="HGPｺﾞｼｯｸE" panose="020B0900000000000000" pitchFamily="50" charset="-128"/>
                <a:ea typeface="HGPｺﾞｼｯｸE" panose="020B0900000000000000" pitchFamily="50" charset="-128"/>
              </a:rPr>
              <a:t>ジャンル：ステルスアクション</a:t>
            </a:r>
            <a:endParaRPr kumimoji="1" lang="en-US" altLang="ja-JP" dirty="0">
              <a:latin typeface="HGPｺﾞｼｯｸE" panose="020B0900000000000000" pitchFamily="50" charset="-128"/>
              <a:ea typeface="HGPｺﾞｼｯｸE" panose="020B0900000000000000" pitchFamily="50" charset="-128"/>
            </a:endParaRPr>
          </a:p>
          <a:p>
            <a:endParaRPr kumimoji="1" lang="ja-JP" altLang="en-US" dirty="0"/>
          </a:p>
        </p:txBody>
      </p:sp>
    </p:spTree>
    <p:extLst>
      <p:ext uri="{BB962C8B-B14F-4D97-AF65-F5344CB8AC3E}">
        <p14:creationId xmlns:p14="http://schemas.microsoft.com/office/powerpoint/2010/main" val="201178791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xmlns=""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xmlns=""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xmlns=""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8" name="角丸四角形 37"/>
          <p:cNvSpPr/>
          <p:nvPr/>
        </p:nvSpPr>
        <p:spPr>
          <a:xfrm>
            <a:off x="88500" y="0"/>
            <a:ext cx="9012000" cy="678900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6" name="右矢印 55"/>
          <p:cNvSpPr/>
          <p:nvPr/>
        </p:nvSpPr>
        <p:spPr>
          <a:xfrm>
            <a:off x="4035648" y="6382727"/>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4035649" y="5754890"/>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右矢印 53"/>
          <p:cNvSpPr/>
          <p:nvPr/>
        </p:nvSpPr>
        <p:spPr>
          <a:xfrm>
            <a:off x="4038868" y="5115612"/>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右矢印 52"/>
          <p:cNvSpPr/>
          <p:nvPr/>
        </p:nvSpPr>
        <p:spPr>
          <a:xfrm>
            <a:off x="4045607" y="4449796"/>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a:off x="4035569" y="3819785"/>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p:cNvSpPr/>
          <p:nvPr/>
        </p:nvSpPr>
        <p:spPr>
          <a:xfrm>
            <a:off x="4035568" y="3141737"/>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右矢印 47"/>
          <p:cNvSpPr/>
          <p:nvPr/>
        </p:nvSpPr>
        <p:spPr>
          <a:xfrm>
            <a:off x="4061967" y="2400327"/>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a:off x="4061967" y="1735879"/>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右矢印 44"/>
          <p:cNvSpPr/>
          <p:nvPr/>
        </p:nvSpPr>
        <p:spPr>
          <a:xfrm>
            <a:off x="4035568" y="1038615"/>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a:off x="4061967" y="410671"/>
            <a:ext cx="3958683" cy="209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096689" y="187239"/>
            <a:ext cx="1080000"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313785" y="495296"/>
            <a:ext cx="2794355" cy="461665"/>
          </a:xfrm>
          <a:prstGeom prst="rect">
            <a:avLst/>
          </a:prstGeom>
          <a:noFill/>
        </p:spPr>
        <p:txBody>
          <a:bodyPr wrap="none" rtlCol="0">
            <a:spAutoFit/>
          </a:bodyPr>
          <a:lstStyle/>
          <a:p>
            <a:r>
              <a:rPr kumimoji="1" lang="ja-JP" altLang="en-US" sz="2400" dirty="0" smtClean="0">
                <a:latin typeface="Bodoni MT Black" panose="02070A03080606020203" pitchFamily="18" charset="0"/>
                <a:ea typeface="HGPｺﾞｼｯｸE" panose="020B0900000000000000" pitchFamily="50" charset="-128"/>
              </a:rPr>
              <a:t>プログラム担当箇所</a:t>
            </a:r>
            <a:endParaRPr kumimoji="1" lang="ja-JP" altLang="en-US" sz="2400" dirty="0">
              <a:latin typeface="Bodoni MT Black" panose="02070A03080606020203" pitchFamily="18" charset="0"/>
              <a:ea typeface="HGPｺﾞｼｯｸE" panose="020B0900000000000000" pitchFamily="50" charset="-128"/>
            </a:endParaRPr>
          </a:p>
        </p:txBody>
      </p:sp>
      <p:sp>
        <p:nvSpPr>
          <p:cNvPr id="8" name="テキスト ボックス 7"/>
          <p:cNvSpPr txBox="1"/>
          <p:nvPr/>
        </p:nvSpPr>
        <p:spPr>
          <a:xfrm>
            <a:off x="5237765" y="302573"/>
            <a:ext cx="797847" cy="369332"/>
          </a:xfrm>
          <a:prstGeom prst="rect">
            <a:avLst/>
          </a:prstGeom>
          <a:noFill/>
        </p:spPr>
        <p:txBody>
          <a:bodyPr wrap="none" rtlCol="0">
            <a:spAutoFit/>
          </a:bodyPr>
          <a:lstStyle/>
          <a:p>
            <a:r>
              <a:rPr kumimoji="1" lang="en-US" altLang="ja-JP" dirty="0"/>
              <a:t>Cursor</a:t>
            </a:r>
            <a:endParaRPr kumimoji="1" lang="ja-JP" altLang="en-US" dirty="0"/>
          </a:p>
        </p:txBody>
      </p:sp>
      <p:sp>
        <p:nvSpPr>
          <p:cNvPr id="10" name="正方形/長方形 9"/>
          <p:cNvSpPr/>
          <p:nvPr/>
        </p:nvSpPr>
        <p:spPr>
          <a:xfrm>
            <a:off x="5092380" y="841627"/>
            <a:ext cx="1200000"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p:cNvSpPr txBox="1"/>
          <p:nvPr/>
        </p:nvSpPr>
        <p:spPr>
          <a:xfrm>
            <a:off x="5112955" y="956961"/>
            <a:ext cx="1179425" cy="369332"/>
          </a:xfrm>
          <a:prstGeom prst="rect">
            <a:avLst/>
          </a:prstGeom>
          <a:noFill/>
        </p:spPr>
        <p:txBody>
          <a:bodyPr wrap="none" rtlCol="0">
            <a:spAutoFit/>
          </a:bodyPr>
          <a:lstStyle/>
          <a:p>
            <a:r>
              <a:rPr lang="en-US" altLang="ja-JP" dirty="0" err="1"/>
              <a:t>EndButton</a:t>
            </a:r>
            <a:endParaRPr kumimoji="1" lang="ja-JP" altLang="en-US" dirty="0"/>
          </a:p>
        </p:txBody>
      </p:sp>
      <p:sp>
        <p:nvSpPr>
          <p:cNvPr id="12" name="正方形/長方形 11"/>
          <p:cNvSpPr/>
          <p:nvPr/>
        </p:nvSpPr>
        <p:spPr>
          <a:xfrm>
            <a:off x="5092380" y="2180205"/>
            <a:ext cx="1200000"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p:cNvSpPr txBox="1"/>
          <p:nvPr/>
        </p:nvSpPr>
        <p:spPr>
          <a:xfrm>
            <a:off x="5056789" y="2295539"/>
            <a:ext cx="1271182" cy="369332"/>
          </a:xfrm>
          <a:prstGeom prst="rect">
            <a:avLst/>
          </a:prstGeom>
          <a:noFill/>
        </p:spPr>
        <p:txBody>
          <a:bodyPr wrap="none" rtlCol="0">
            <a:spAutoFit/>
          </a:bodyPr>
          <a:lstStyle/>
          <a:p>
            <a:r>
              <a:rPr kumimoji="1" lang="en-US" altLang="ja-JP" dirty="0" err="1" smtClean="0"/>
              <a:t>StartButton</a:t>
            </a:r>
            <a:endParaRPr kumimoji="1" lang="ja-JP" altLang="en-US" dirty="0"/>
          </a:p>
        </p:txBody>
      </p:sp>
      <p:sp>
        <p:nvSpPr>
          <p:cNvPr id="14" name="正方形/長方形 13"/>
          <p:cNvSpPr/>
          <p:nvPr/>
        </p:nvSpPr>
        <p:spPr>
          <a:xfrm>
            <a:off x="5073785" y="2908509"/>
            <a:ext cx="2011636"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p:cNvSpPr txBox="1"/>
          <p:nvPr/>
        </p:nvSpPr>
        <p:spPr>
          <a:xfrm>
            <a:off x="5086287" y="3023843"/>
            <a:ext cx="2047227" cy="369332"/>
          </a:xfrm>
          <a:prstGeom prst="rect">
            <a:avLst/>
          </a:prstGeom>
          <a:noFill/>
        </p:spPr>
        <p:txBody>
          <a:bodyPr wrap="none" rtlCol="0">
            <a:spAutoFit/>
          </a:bodyPr>
          <a:lstStyle/>
          <a:p>
            <a:r>
              <a:rPr lang="en-US" altLang="ja-JP" dirty="0" err="1" smtClean="0"/>
              <a:t>TitleRogoFeadOutIn</a:t>
            </a:r>
            <a:endParaRPr kumimoji="1" lang="ja-JP" altLang="en-US" dirty="0"/>
          </a:p>
        </p:txBody>
      </p:sp>
      <p:sp>
        <p:nvSpPr>
          <p:cNvPr id="16" name="正方形/長方形 15"/>
          <p:cNvSpPr/>
          <p:nvPr/>
        </p:nvSpPr>
        <p:spPr>
          <a:xfrm>
            <a:off x="5076975" y="3598420"/>
            <a:ext cx="225171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p:cNvSpPr txBox="1"/>
          <p:nvPr/>
        </p:nvSpPr>
        <p:spPr>
          <a:xfrm>
            <a:off x="5089477" y="3713754"/>
            <a:ext cx="2273251" cy="369332"/>
          </a:xfrm>
          <a:prstGeom prst="rect">
            <a:avLst/>
          </a:prstGeom>
          <a:noFill/>
        </p:spPr>
        <p:txBody>
          <a:bodyPr wrap="none" rtlCol="0">
            <a:spAutoFit/>
          </a:bodyPr>
          <a:lstStyle/>
          <a:p>
            <a:r>
              <a:rPr lang="en-US" altLang="ja-JP" dirty="0" err="1"/>
              <a:t>SceneManagerUpdate</a:t>
            </a:r>
            <a:endParaRPr kumimoji="1" lang="ja-JP" altLang="en-US" dirty="0"/>
          </a:p>
        </p:txBody>
      </p:sp>
      <p:sp>
        <p:nvSpPr>
          <p:cNvPr id="18" name="正方形/長方形 17"/>
          <p:cNvSpPr/>
          <p:nvPr/>
        </p:nvSpPr>
        <p:spPr>
          <a:xfrm>
            <a:off x="5086287" y="4256087"/>
            <a:ext cx="155414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5098789" y="4371421"/>
            <a:ext cx="1541640" cy="369332"/>
          </a:xfrm>
          <a:prstGeom prst="rect">
            <a:avLst/>
          </a:prstGeom>
          <a:noFill/>
        </p:spPr>
        <p:txBody>
          <a:bodyPr wrap="none" rtlCol="0">
            <a:spAutoFit/>
          </a:bodyPr>
          <a:lstStyle/>
          <a:p>
            <a:r>
              <a:rPr lang="en-US" altLang="ja-JP" dirty="0" err="1"/>
              <a:t>cursorSelectUI</a:t>
            </a:r>
            <a:endParaRPr kumimoji="1" lang="ja-JP" altLang="en-US" dirty="0"/>
          </a:p>
        </p:txBody>
      </p:sp>
      <p:sp>
        <p:nvSpPr>
          <p:cNvPr id="20" name="正方形/長方形 19"/>
          <p:cNvSpPr/>
          <p:nvPr/>
        </p:nvSpPr>
        <p:spPr>
          <a:xfrm>
            <a:off x="5087285" y="6176746"/>
            <a:ext cx="155414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p:cNvSpPr txBox="1"/>
          <p:nvPr/>
        </p:nvSpPr>
        <p:spPr>
          <a:xfrm>
            <a:off x="5099787" y="6292080"/>
            <a:ext cx="1346844" cy="369332"/>
          </a:xfrm>
          <a:prstGeom prst="rect">
            <a:avLst/>
          </a:prstGeom>
          <a:noFill/>
        </p:spPr>
        <p:txBody>
          <a:bodyPr wrap="none" rtlCol="0">
            <a:spAutoFit/>
          </a:bodyPr>
          <a:lstStyle/>
          <a:p>
            <a:r>
              <a:rPr lang="en-US" altLang="ja-JP" dirty="0" err="1"/>
              <a:t>BlackInAnim</a:t>
            </a:r>
            <a:endParaRPr kumimoji="1" lang="ja-JP" altLang="en-US" dirty="0"/>
          </a:p>
        </p:txBody>
      </p:sp>
      <p:sp>
        <p:nvSpPr>
          <p:cNvPr id="22" name="正方形/長方形 21"/>
          <p:cNvSpPr/>
          <p:nvPr/>
        </p:nvSpPr>
        <p:spPr>
          <a:xfrm>
            <a:off x="5086287" y="1513272"/>
            <a:ext cx="155414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　　　</a:t>
            </a:r>
            <a:endParaRPr kumimoji="1" lang="ja-JP" altLang="en-US" dirty="0"/>
          </a:p>
        </p:txBody>
      </p:sp>
      <p:sp>
        <p:nvSpPr>
          <p:cNvPr id="23" name="テキスト ボックス 22"/>
          <p:cNvSpPr txBox="1"/>
          <p:nvPr/>
        </p:nvSpPr>
        <p:spPr>
          <a:xfrm>
            <a:off x="5098789" y="1628606"/>
            <a:ext cx="1540871" cy="369332"/>
          </a:xfrm>
          <a:prstGeom prst="rect">
            <a:avLst/>
          </a:prstGeom>
          <a:noFill/>
        </p:spPr>
        <p:txBody>
          <a:bodyPr wrap="none" rtlCol="0">
            <a:spAutoFit/>
          </a:bodyPr>
          <a:lstStyle/>
          <a:p>
            <a:r>
              <a:rPr lang="en-US" altLang="ja-JP" dirty="0" err="1"/>
              <a:t>BrackOutAnim</a:t>
            </a:r>
            <a:endParaRPr kumimoji="1" lang="ja-JP" altLang="en-US" dirty="0"/>
          </a:p>
        </p:txBody>
      </p:sp>
      <p:sp>
        <p:nvSpPr>
          <p:cNvPr id="24" name="正方形/長方形 23"/>
          <p:cNvSpPr/>
          <p:nvPr/>
        </p:nvSpPr>
        <p:spPr>
          <a:xfrm>
            <a:off x="5076975" y="5540762"/>
            <a:ext cx="155414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テキスト ボックス 24"/>
          <p:cNvSpPr txBox="1"/>
          <p:nvPr/>
        </p:nvSpPr>
        <p:spPr>
          <a:xfrm>
            <a:off x="5089477" y="5656096"/>
            <a:ext cx="1306576" cy="369332"/>
          </a:xfrm>
          <a:prstGeom prst="rect">
            <a:avLst/>
          </a:prstGeom>
          <a:noFill/>
        </p:spPr>
        <p:txBody>
          <a:bodyPr wrap="none" rtlCol="0">
            <a:spAutoFit/>
          </a:bodyPr>
          <a:lstStyle/>
          <a:p>
            <a:r>
              <a:rPr lang="en-US" altLang="ja-JP" dirty="0" err="1"/>
              <a:t>FeadInAnim</a:t>
            </a:r>
            <a:endParaRPr kumimoji="1" lang="ja-JP" altLang="en-US" dirty="0"/>
          </a:p>
        </p:txBody>
      </p:sp>
      <p:sp>
        <p:nvSpPr>
          <p:cNvPr id="28" name="正方形/長方形 27"/>
          <p:cNvSpPr/>
          <p:nvPr/>
        </p:nvSpPr>
        <p:spPr>
          <a:xfrm>
            <a:off x="5087285" y="4901410"/>
            <a:ext cx="1554142" cy="6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p:cNvSpPr txBox="1"/>
          <p:nvPr/>
        </p:nvSpPr>
        <p:spPr>
          <a:xfrm>
            <a:off x="5099787" y="5016744"/>
            <a:ext cx="1195327" cy="369332"/>
          </a:xfrm>
          <a:prstGeom prst="rect">
            <a:avLst/>
          </a:prstGeom>
          <a:noFill/>
        </p:spPr>
        <p:txBody>
          <a:bodyPr wrap="none" rtlCol="0">
            <a:spAutoFit/>
          </a:bodyPr>
          <a:lstStyle/>
          <a:p>
            <a:r>
              <a:rPr lang="en-US" altLang="ja-JP" dirty="0" err="1"/>
              <a:t>ClearEffect</a:t>
            </a:r>
            <a:endParaRPr kumimoji="1" lang="ja-JP" altLang="en-US" dirty="0"/>
          </a:p>
        </p:txBody>
      </p:sp>
      <p:sp>
        <p:nvSpPr>
          <p:cNvPr id="44" name="テキスト ボックス 43"/>
          <p:cNvSpPr txBox="1"/>
          <p:nvPr/>
        </p:nvSpPr>
        <p:spPr>
          <a:xfrm>
            <a:off x="311696" y="1098823"/>
            <a:ext cx="3723872" cy="923330"/>
          </a:xfrm>
          <a:prstGeom prst="rect">
            <a:avLst/>
          </a:prstGeom>
          <a:noFill/>
        </p:spPr>
        <p:txBody>
          <a:bodyPr wrap="square" rtlCol="0">
            <a:spAutoFit/>
          </a:bodyPr>
          <a:lstStyle/>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関数型プログラミングで作成し</a:t>
            </a:r>
            <a:endPar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オブジェクト指向は</a:t>
            </a:r>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GUI</a:t>
            </a:r>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に任せました</a:t>
            </a:r>
            <a:r>
              <a:rPr kumimoji="1" lang="ja-JP" altLang="en-US" dirty="0" smtClean="0">
                <a:latin typeface="HGPｺﾞｼｯｸE" panose="020B0900000000000000" pitchFamily="50" charset="-128"/>
                <a:ea typeface="HGPｺﾞｼｯｸE" panose="020B0900000000000000" pitchFamily="50" charset="-128"/>
              </a:rPr>
              <a:t>。</a:t>
            </a:r>
            <a:endParaRPr kumimoji="1" lang="ja-JP" altLang="en-US" dirty="0">
              <a:latin typeface="HGPｺﾞｼｯｸE" panose="020B0900000000000000" pitchFamily="50" charset="-128"/>
              <a:ea typeface="HGPｺﾞｼｯｸE" panose="020B0900000000000000" pitchFamily="50" charset="-128"/>
            </a:endParaRPr>
          </a:p>
        </p:txBody>
      </p:sp>
      <p:sp>
        <p:nvSpPr>
          <p:cNvPr id="47" name="テキスト ボックス 46"/>
          <p:cNvSpPr txBox="1"/>
          <p:nvPr/>
        </p:nvSpPr>
        <p:spPr>
          <a:xfrm>
            <a:off x="311696" y="1980335"/>
            <a:ext cx="3416320" cy="1231106"/>
          </a:xfrm>
          <a:prstGeom prst="rect">
            <a:avLst/>
          </a:prstGeom>
          <a:noFill/>
        </p:spPr>
        <p:txBody>
          <a:bodyPr wrap="none" rtlCol="0">
            <a:spAutoFit/>
          </a:bodyPr>
          <a:lstStyle/>
          <a:p>
            <a:r>
              <a:rPr kumimoji="1" lang="en-US" altLang="ja-JP" sz="2000" dirty="0" smtClean="0">
                <a:latin typeface="HGPｺﾞｼｯｸE" panose="020B0900000000000000" pitchFamily="50" charset="-128"/>
                <a:ea typeface="HGPｺﾞｼｯｸE" panose="020B0900000000000000" pitchFamily="50" charset="-128"/>
              </a:rPr>
              <a:t>Cursor</a:t>
            </a:r>
            <a:r>
              <a:rPr kumimoji="1" lang="ja-JP" altLang="en-US" sz="2000" dirty="0" smtClean="0">
                <a:latin typeface="HGPｺﾞｼｯｸE" panose="020B0900000000000000" pitchFamily="50" charset="-128"/>
                <a:ea typeface="HGPｺﾞｼｯｸE" panose="020B0900000000000000" pitchFamily="50" charset="-128"/>
              </a:rPr>
              <a:t>クラス</a:t>
            </a:r>
            <a:r>
              <a:rPr kumimoji="1" lang="en-US" altLang="ja-JP" sz="2000" dirty="0" smtClean="0">
                <a:latin typeface="Bodoni MT Black" panose="02070A03080606020203" pitchFamily="18" charset="0"/>
              </a:rPr>
              <a:t>:</a:t>
            </a:r>
            <a:r>
              <a:rPr kumimoji="1" lang="ja-JP" altLang="en-US" dirty="0" smtClean="0"/>
              <a:t>　</a:t>
            </a:r>
            <a:endParaRPr kumimoji="1" lang="en-US" altLang="ja-JP" dirty="0" smtClean="0"/>
          </a:p>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カーソルにあたり判定を付け</a:t>
            </a:r>
            <a:endPar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非同期ロードへ飛ぶかどうかを</a:t>
            </a:r>
            <a:endPar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endParaRPr>
          </a:p>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制御するクラスです</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49" name="テキスト ボックス 48"/>
          <p:cNvSpPr txBox="1"/>
          <p:nvPr/>
        </p:nvSpPr>
        <p:spPr>
          <a:xfrm>
            <a:off x="311696" y="3446622"/>
            <a:ext cx="2916055" cy="646331"/>
          </a:xfrm>
          <a:prstGeom prst="rect">
            <a:avLst/>
          </a:prstGeom>
          <a:noFill/>
        </p:spPr>
        <p:txBody>
          <a:bodyPr wrap="none" rtlCol="0">
            <a:spAutoFit/>
          </a:bodyPr>
          <a:lstStyle/>
          <a:p>
            <a:r>
              <a:rPr lang="en-US" altLang="ja-JP" dirty="0" err="1" smtClean="0">
                <a:latin typeface="HGPｺﾞｼｯｸE" panose="020B0900000000000000" pitchFamily="50" charset="-128"/>
                <a:ea typeface="HGPｺﾞｼｯｸE" panose="020B0900000000000000" pitchFamily="50" charset="-128"/>
              </a:rPr>
              <a:t>SceneManagerUpdate</a:t>
            </a:r>
            <a:r>
              <a:rPr kumimoji="1" lang="ja-JP" altLang="en-US" dirty="0" smtClean="0">
                <a:latin typeface="HGPｺﾞｼｯｸE" panose="020B0900000000000000" pitchFamily="50" charset="-128"/>
                <a:ea typeface="HGPｺﾞｼｯｸE" panose="020B0900000000000000" pitchFamily="50" charset="-128"/>
              </a:rPr>
              <a:t>クラス</a:t>
            </a:r>
            <a:r>
              <a:rPr kumimoji="1" lang="en-US" altLang="ja-JP" dirty="0" smtClean="0">
                <a:latin typeface="HGPｺﾞｼｯｸE" panose="020B0900000000000000" pitchFamily="50" charset="-128"/>
                <a:ea typeface="HGPｺﾞｼｯｸE" panose="020B0900000000000000" pitchFamily="50" charset="-128"/>
              </a:rPr>
              <a:t>:</a:t>
            </a:r>
          </a:p>
          <a:p>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シーン制御クラスです。</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
        <p:nvSpPr>
          <p:cNvPr id="50" name="正方形/長方形 49"/>
          <p:cNvSpPr/>
          <p:nvPr/>
        </p:nvSpPr>
        <p:spPr>
          <a:xfrm>
            <a:off x="311696" y="4371421"/>
            <a:ext cx="2621230" cy="646331"/>
          </a:xfrm>
          <a:prstGeom prst="rect">
            <a:avLst/>
          </a:prstGeom>
        </p:spPr>
        <p:txBody>
          <a:bodyPr wrap="none">
            <a:spAutoFit/>
          </a:bodyPr>
          <a:lstStyle/>
          <a:p>
            <a:r>
              <a:rPr lang="en-US" altLang="ja-JP" dirty="0" err="1" smtClean="0">
                <a:latin typeface="HGPｺﾞｼｯｸE" panose="020B0900000000000000" pitchFamily="50" charset="-128"/>
                <a:ea typeface="HGPｺﾞｼｯｸE" panose="020B0900000000000000" pitchFamily="50" charset="-128"/>
              </a:rPr>
              <a:t>ClearEffect</a:t>
            </a:r>
            <a:r>
              <a:rPr lang="ja-JP" altLang="en-US" dirty="0" smtClean="0">
                <a:latin typeface="HGPｺﾞｼｯｸE" panose="020B0900000000000000" pitchFamily="50" charset="-128"/>
                <a:ea typeface="HGPｺﾞｼｯｸE" panose="020B0900000000000000" pitchFamily="50" charset="-128"/>
              </a:rPr>
              <a:t>クラス</a:t>
            </a:r>
            <a:r>
              <a:rPr lang="en-US" altLang="ja-JP" dirty="0" smtClean="0">
                <a:latin typeface="HGPｺﾞｼｯｸE" panose="020B0900000000000000" pitchFamily="50" charset="-128"/>
                <a:ea typeface="HGPｺﾞｼｯｸE" panose="020B0900000000000000" pitchFamily="50" charset="-128"/>
              </a:rPr>
              <a:t>:</a:t>
            </a:r>
          </a:p>
          <a:p>
            <a:r>
              <a:rPr kumimoji="1" lang="en-US" altLang="ja-JP" dirty="0" smtClean="0">
                <a:latin typeface="Arial Unicode MS" panose="020B0604020202020204" pitchFamily="50" charset="-128"/>
                <a:ea typeface="Arial Unicode MS" panose="020B0604020202020204" pitchFamily="50" charset="-128"/>
                <a:cs typeface="Arial Unicode MS" panose="020B0604020202020204" pitchFamily="50" charset="-128"/>
              </a:rPr>
              <a:t>Effect</a:t>
            </a:r>
            <a:r>
              <a:rPr kumimoji="1" lang="ja-JP" altLang="en-US" dirty="0" smtClean="0">
                <a:latin typeface="Arial Unicode MS" panose="020B0604020202020204" pitchFamily="50" charset="-128"/>
                <a:ea typeface="Arial Unicode MS" panose="020B0604020202020204" pitchFamily="50" charset="-128"/>
                <a:cs typeface="Arial Unicode MS" panose="020B0604020202020204" pitchFamily="50" charset="-128"/>
              </a:rPr>
              <a:t>制御クラスです。</a:t>
            </a:r>
            <a:endParaRPr kumimoji="1" lang="ja-JP" altLang="en-US"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330859496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4" name="角丸四角形 103"/>
          <p:cNvSpPr/>
          <p:nvPr/>
        </p:nvSpPr>
        <p:spPr>
          <a:xfrm>
            <a:off x="252000" y="0"/>
            <a:ext cx="8723754" cy="685800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SDK</a:t>
            </a:r>
            <a:endParaRPr kumimoji="1" lang="ja-JP" altLang="en-US" dirty="0"/>
          </a:p>
        </p:txBody>
      </p:sp>
      <p:sp>
        <p:nvSpPr>
          <p:cNvPr id="102" name="正方形/長方形 101"/>
          <p:cNvSpPr/>
          <p:nvPr/>
        </p:nvSpPr>
        <p:spPr>
          <a:xfrm>
            <a:off x="317018" y="5515914"/>
            <a:ext cx="2514063" cy="115308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円/楕円 81"/>
          <p:cNvSpPr/>
          <p:nvPr/>
        </p:nvSpPr>
        <p:spPr>
          <a:xfrm>
            <a:off x="852000" y="1554030"/>
            <a:ext cx="3828126" cy="374152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2" name="円/楕円 61"/>
          <p:cNvSpPr/>
          <p:nvPr/>
        </p:nvSpPr>
        <p:spPr>
          <a:xfrm>
            <a:off x="2160825" y="1700123"/>
            <a:ext cx="2508889" cy="348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p:cNvSpPr/>
          <p:nvPr/>
        </p:nvSpPr>
        <p:spPr>
          <a:xfrm>
            <a:off x="4566880" y="428999"/>
            <a:ext cx="4085120" cy="3161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p:nvSpPr>
        <p:spPr>
          <a:xfrm>
            <a:off x="6575754" y="909000"/>
            <a:ext cx="2400000" cy="256100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834534" y="5728523"/>
            <a:ext cx="1440000" cy="60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GameScene</a:t>
            </a:r>
            <a:endParaRPr kumimoji="1" lang="ja-JP" altLang="en-US" dirty="0"/>
          </a:p>
        </p:txBody>
      </p:sp>
      <p:sp>
        <p:nvSpPr>
          <p:cNvPr id="3" name="正方形/長方形 2"/>
          <p:cNvSpPr/>
          <p:nvPr/>
        </p:nvSpPr>
        <p:spPr>
          <a:xfrm>
            <a:off x="609979" y="1867371"/>
            <a:ext cx="1680000" cy="6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latin typeface="HGPｺﾞｼｯｸE" panose="020B0900000000000000" pitchFamily="50" charset="-128"/>
                <a:ea typeface="HGPｺﾞｼｯｸE" panose="020B0900000000000000" pitchFamily="50" charset="-128"/>
              </a:rPr>
              <a:t>Framework</a:t>
            </a:r>
            <a:endParaRPr kumimoji="1" lang="ja-JP" altLang="en-US" dirty="0">
              <a:latin typeface="HGPｺﾞｼｯｸE" panose="020B0900000000000000" pitchFamily="50" charset="-128"/>
              <a:ea typeface="HGPｺﾞｼｯｸE" panose="020B0900000000000000" pitchFamily="50" charset="-128"/>
            </a:endParaRPr>
          </a:p>
        </p:txBody>
      </p:sp>
      <p:sp>
        <p:nvSpPr>
          <p:cNvPr id="4" name="正方形/長方形 3"/>
          <p:cNvSpPr/>
          <p:nvPr/>
        </p:nvSpPr>
        <p:spPr>
          <a:xfrm>
            <a:off x="4825405" y="1263824"/>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DirectXManager</a:t>
            </a:r>
            <a:endParaRPr kumimoji="1" lang="en-US" altLang="ja-JP" dirty="0" smtClean="0"/>
          </a:p>
        </p:txBody>
      </p:sp>
      <p:sp>
        <p:nvSpPr>
          <p:cNvPr id="5" name="テキスト ボックス 4"/>
          <p:cNvSpPr txBox="1"/>
          <p:nvPr/>
        </p:nvSpPr>
        <p:spPr>
          <a:xfrm>
            <a:off x="5652000" y="1149000"/>
            <a:ext cx="184731" cy="369332"/>
          </a:xfrm>
          <a:prstGeom prst="rect">
            <a:avLst/>
          </a:prstGeom>
          <a:noFill/>
        </p:spPr>
        <p:txBody>
          <a:bodyPr wrap="none" rtlCol="0">
            <a:spAutoFit/>
          </a:bodyPr>
          <a:lstStyle/>
          <a:p>
            <a:endParaRPr kumimoji="1" lang="ja-JP" altLang="en-US" dirty="0"/>
          </a:p>
        </p:txBody>
      </p:sp>
      <p:sp>
        <p:nvSpPr>
          <p:cNvPr id="25" name="正方形/長方形 24"/>
          <p:cNvSpPr/>
          <p:nvPr/>
        </p:nvSpPr>
        <p:spPr>
          <a:xfrm>
            <a:off x="6888245" y="1445742"/>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Loade</a:t>
            </a:r>
            <a:r>
              <a:rPr kumimoji="1" lang="en-US" altLang="ja-JP" dirty="0"/>
              <a:t>r</a:t>
            </a:r>
            <a:endParaRPr kumimoji="1" lang="en-US" altLang="ja-JP" dirty="0" smtClean="0"/>
          </a:p>
        </p:txBody>
      </p:sp>
      <p:sp>
        <p:nvSpPr>
          <p:cNvPr id="26" name="正方形/長方形 25"/>
          <p:cNvSpPr/>
          <p:nvPr/>
        </p:nvSpPr>
        <p:spPr>
          <a:xfrm>
            <a:off x="2612591" y="2960123"/>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Debu</a:t>
            </a:r>
            <a:r>
              <a:rPr kumimoji="1" lang="en-US" altLang="ja-JP" dirty="0"/>
              <a:t>g</a:t>
            </a:r>
            <a:endParaRPr kumimoji="1" lang="en-US" altLang="ja-JP" dirty="0" smtClean="0"/>
          </a:p>
        </p:txBody>
      </p:sp>
      <p:sp>
        <p:nvSpPr>
          <p:cNvPr id="29" name="正方形/長方形 28"/>
          <p:cNvSpPr/>
          <p:nvPr/>
        </p:nvSpPr>
        <p:spPr>
          <a:xfrm>
            <a:off x="6888245" y="1927371"/>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シェーダ</a:t>
            </a:r>
            <a:endParaRPr kumimoji="1" lang="en-US" altLang="ja-JP" dirty="0" smtClean="0"/>
          </a:p>
        </p:txBody>
      </p:sp>
      <p:sp>
        <p:nvSpPr>
          <p:cNvPr id="31" name="正方形/長方形 30"/>
          <p:cNvSpPr/>
          <p:nvPr/>
        </p:nvSpPr>
        <p:spPr>
          <a:xfrm>
            <a:off x="6888245" y="2409000"/>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Graphic</a:t>
            </a:r>
            <a:r>
              <a:rPr kumimoji="1" lang="en-US" altLang="ja-JP" dirty="0"/>
              <a:t>s</a:t>
            </a:r>
            <a:endParaRPr kumimoji="1" lang="en-US" altLang="ja-JP" dirty="0" smtClean="0"/>
          </a:p>
        </p:txBody>
      </p:sp>
      <p:sp>
        <p:nvSpPr>
          <p:cNvPr id="32" name="正方形/長方形 31"/>
          <p:cNvSpPr/>
          <p:nvPr/>
        </p:nvSpPr>
        <p:spPr>
          <a:xfrm>
            <a:off x="2873057" y="230441"/>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自作ライブラリ</a:t>
            </a:r>
            <a:endParaRPr kumimoji="1" lang="en-US" altLang="ja-JP" dirty="0" smtClean="0"/>
          </a:p>
        </p:txBody>
      </p:sp>
      <p:cxnSp>
        <p:nvCxnSpPr>
          <p:cNvPr id="37" name="直線矢印コネクタ 36"/>
          <p:cNvCxnSpPr>
            <a:stCxn id="4" idx="1"/>
            <a:endCxn id="32" idx="3"/>
          </p:cNvCxnSpPr>
          <p:nvPr/>
        </p:nvCxnSpPr>
        <p:spPr>
          <a:xfrm flipH="1" flipV="1">
            <a:off x="4553057" y="470441"/>
            <a:ext cx="272348" cy="103338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stCxn id="44" idx="2"/>
            <a:endCxn id="4" idx="3"/>
          </p:cNvCxnSpPr>
          <p:nvPr/>
        </p:nvCxnSpPr>
        <p:spPr>
          <a:xfrm flipH="1" flipV="1">
            <a:off x="6505405" y="1503824"/>
            <a:ext cx="70349" cy="6856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a:stCxn id="3" idx="3"/>
            <a:endCxn id="24" idx="2"/>
          </p:cNvCxnSpPr>
          <p:nvPr/>
        </p:nvCxnSpPr>
        <p:spPr>
          <a:xfrm flipV="1">
            <a:off x="2289979" y="2009843"/>
            <a:ext cx="2276901" cy="1575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p:cNvSpPr/>
          <p:nvPr/>
        </p:nvSpPr>
        <p:spPr>
          <a:xfrm>
            <a:off x="2612591" y="2465744"/>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PostEffec</a:t>
            </a:r>
            <a:r>
              <a:rPr kumimoji="1" lang="en-US" altLang="ja-JP" dirty="0" err="1"/>
              <a:t>t</a:t>
            </a:r>
            <a:endParaRPr kumimoji="1" lang="en-US" altLang="ja-JP" dirty="0" smtClean="0"/>
          </a:p>
        </p:txBody>
      </p:sp>
      <p:sp>
        <p:nvSpPr>
          <p:cNvPr id="87" name="正方形/長方形 86"/>
          <p:cNvSpPr/>
          <p:nvPr/>
        </p:nvSpPr>
        <p:spPr>
          <a:xfrm>
            <a:off x="2612591" y="3443873"/>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smtClean="0"/>
              <a:t>DeferredRender</a:t>
            </a:r>
            <a:endParaRPr kumimoji="1" lang="en-US" altLang="ja-JP" dirty="0" smtClean="0"/>
          </a:p>
        </p:txBody>
      </p:sp>
      <p:sp>
        <p:nvSpPr>
          <p:cNvPr id="89" name="テキスト ボックス 88"/>
          <p:cNvSpPr txBox="1"/>
          <p:nvPr/>
        </p:nvSpPr>
        <p:spPr>
          <a:xfrm>
            <a:off x="5773831" y="388059"/>
            <a:ext cx="1784463" cy="523220"/>
          </a:xfrm>
          <a:prstGeom prst="rect">
            <a:avLst/>
          </a:prstGeom>
          <a:noFill/>
        </p:spPr>
        <p:txBody>
          <a:bodyPr wrap="none" rtlCol="0">
            <a:spAutoFit/>
          </a:bodyPr>
          <a:lstStyle/>
          <a:p>
            <a:r>
              <a:rPr lang="en-US" altLang="ja-JP" sz="2800" dirty="0" smtClean="0">
                <a:latin typeface="HGPｺﾞｼｯｸE" panose="020B0900000000000000" pitchFamily="50" charset="-128"/>
                <a:ea typeface="HGPｺﾞｼｯｸE" panose="020B0900000000000000" pitchFamily="50" charset="-128"/>
              </a:rPr>
              <a:t>Initialize</a:t>
            </a:r>
            <a:r>
              <a:rPr lang="ja-JP" altLang="en-US" sz="2800" dirty="0" smtClean="0">
                <a:latin typeface="HGPｺﾞｼｯｸE" panose="020B0900000000000000" pitchFamily="50" charset="-128"/>
                <a:ea typeface="HGPｺﾞｼｯｸE" panose="020B0900000000000000" pitchFamily="50" charset="-128"/>
              </a:rPr>
              <a:t>層</a:t>
            </a:r>
            <a:endParaRPr lang="ja-JP" altLang="en-US" sz="2800" dirty="0">
              <a:latin typeface="HGPｺﾞｼｯｸE" panose="020B0900000000000000" pitchFamily="50" charset="-128"/>
              <a:ea typeface="HGPｺﾞｼｯｸE" panose="020B0900000000000000" pitchFamily="50" charset="-128"/>
            </a:endParaRPr>
          </a:p>
        </p:txBody>
      </p:sp>
      <p:sp>
        <p:nvSpPr>
          <p:cNvPr id="90" name="テキスト ボックス 89"/>
          <p:cNvSpPr txBox="1"/>
          <p:nvPr/>
        </p:nvSpPr>
        <p:spPr>
          <a:xfrm>
            <a:off x="1932000" y="1333666"/>
            <a:ext cx="1261884" cy="523220"/>
          </a:xfrm>
          <a:prstGeom prst="rect">
            <a:avLst/>
          </a:prstGeom>
          <a:noFill/>
        </p:spPr>
        <p:txBody>
          <a:bodyPr wrap="none" rtlCol="0">
            <a:spAutoFit/>
          </a:bodyPr>
          <a:lstStyle/>
          <a:p>
            <a:r>
              <a:rPr kumimoji="1" lang="ja-JP" altLang="en-US" sz="2800" dirty="0" smtClean="0">
                <a:latin typeface="HGPｺﾞｼｯｸE" panose="020B0900000000000000" pitchFamily="50" charset="-128"/>
                <a:ea typeface="HGPｺﾞｼｯｸE" panose="020B0900000000000000" pitchFamily="50" charset="-128"/>
              </a:rPr>
              <a:t>機能層</a:t>
            </a:r>
            <a:endParaRPr kumimoji="1" lang="ja-JP" altLang="en-US" sz="2800" dirty="0">
              <a:latin typeface="HGPｺﾞｼｯｸE" panose="020B0900000000000000" pitchFamily="50" charset="-128"/>
              <a:ea typeface="HGPｺﾞｼｯｸE" panose="020B0900000000000000" pitchFamily="50" charset="-128"/>
            </a:endParaRPr>
          </a:p>
        </p:txBody>
      </p:sp>
      <p:sp>
        <p:nvSpPr>
          <p:cNvPr id="91" name="正方形/長方形 90"/>
          <p:cNvSpPr/>
          <p:nvPr/>
        </p:nvSpPr>
        <p:spPr>
          <a:xfrm>
            <a:off x="2612591" y="3923873"/>
            <a:ext cx="1680000" cy="480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Input</a:t>
            </a:r>
          </a:p>
        </p:txBody>
      </p:sp>
      <p:cxnSp>
        <p:nvCxnSpPr>
          <p:cNvPr id="100" name="直線矢印コネクタ 99"/>
          <p:cNvCxnSpPr>
            <a:stCxn id="2" idx="0"/>
            <a:endCxn id="3" idx="2"/>
          </p:cNvCxnSpPr>
          <p:nvPr/>
        </p:nvCxnSpPr>
        <p:spPr>
          <a:xfrm flipH="1" flipV="1">
            <a:off x="1449979" y="2467371"/>
            <a:ext cx="104555" cy="32611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テキスト ボックス 102"/>
          <p:cNvSpPr txBox="1"/>
          <p:nvPr/>
        </p:nvSpPr>
        <p:spPr>
          <a:xfrm>
            <a:off x="1720536" y="6317167"/>
            <a:ext cx="1107996" cy="369332"/>
          </a:xfrm>
          <a:prstGeom prst="rect">
            <a:avLst/>
          </a:prstGeom>
          <a:noFill/>
        </p:spPr>
        <p:txBody>
          <a:bodyPr wrap="none" rtlCol="0">
            <a:spAutoFit/>
          </a:bodyPr>
          <a:lstStyle/>
          <a:p>
            <a:r>
              <a:rPr kumimoji="1" lang="ja-JP" altLang="en-US" dirty="0" smtClean="0"/>
              <a:t>利用者層</a:t>
            </a:r>
            <a:endParaRPr kumimoji="1" lang="ja-JP" altLang="en-US" dirty="0"/>
          </a:p>
        </p:txBody>
      </p:sp>
      <p:sp>
        <p:nvSpPr>
          <p:cNvPr id="109" name="右矢印 108"/>
          <p:cNvSpPr/>
          <p:nvPr/>
        </p:nvSpPr>
        <p:spPr>
          <a:xfrm rot="2395441">
            <a:off x="1722796" y="2515920"/>
            <a:ext cx="800591" cy="301629"/>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テキスト ボックス 111"/>
          <p:cNvSpPr txBox="1"/>
          <p:nvPr/>
        </p:nvSpPr>
        <p:spPr>
          <a:xfrm>
            <a:off x="4806393" y="4708240"/>
            <a:ext cx="1101584" cy="369332"/>
          </a:xfrm>
          <a:prstGeom prst="rect">
            <a:avLst/>
          </a:prstGeom>
          <a:noFill/>
        </p:spPr>
        <p:txBody>
          <a:bodyPr wrap="none" rtlCol="0">
            <a:spAutoFit/>
          </a:bodyPr>
          <a:lstStyle/>
          <a:p>
            <a:r>
              <a:rPr kumimoji="1" lang="ja-JP" altLang="en-US" dirty="0" smtClean="0">
                <a:latin typeface="HGPｺﾞｼｯｸE" panose="020B0900000000000000" pitchFamily="50" charset="-128"/>
                <a:ea typeface="HGPｺﾞｼｯｸE" panose="020B0900000000000000" pitchFamily="50" charset="-128"/>
              </a:rPr>
              <a:t>設計の話</a:t>
            </a:r>
            <a:endParaRPr kumimoji="1" lang="en-US" altLang="ja-JP" dirty="0" smtClean="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3637343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角丸四角形 14"/>
          <p:cNvSpPr/>
          <p:nvPr/>
        </p:nvSpPr>
        <p:spPr>
          <a:xfrm>
            <a:off x="88500" y="0"/>
            <a:ext cx="9012000" cy="6789000"/>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pic>
        <p:nvPicPr>
          <p:cNvPr id="28" name="図 27"/>
          <p:cNvPicPr>
            <a:picLocks noChangeAspect="1"/>
          </p:cNvPicPr>
          <p:nvPr/>
        </p:nvPicPr>
        <p:blipFill rotWithShape="1">
          <a:blip r:embed="rId3" cstate="print">
            <a:extLst>
              <a:ext uri="{28A0092B-C50C-407E-A947-70E740481C1C}">
                <a14:useLocalDpi xmlns:a14="http://schemas.microsoft.com/office/drawing/2010/main" val="0"/>
              </a:ext>
            </a:extLst>
          </a:blip>
          <a:srcRect l="8511" t="45594" r="42552" b="35922"/>
          <a:stretch/>
        </p:blipFill>
        <p:spPr>
          <a:xfrm>
            <a:off x="693585" y="885954"/>
            <a:ext cx="4411871" cy="1239130"/>
          </a:xfrm>
          <a:prstGeom prst="rect">
            <a:avLst/>
          </a:prstGeom>
        </p:spPr>
      </p:pic>
      <p:pic>
        <p:nvPicPr>
          <p:cNvPr id="24" name="図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644" y="69000"/>
            <a:ext cx="4274316" cy="3188280"/>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1518" y="3050492"/>
            <a:ext cx="2331980" cy="1783278"/>
          </a:xfrm>
          <a:prstGeom prst="rect">
            <a:avLst/>
          </a:prstGeom>
        </p:spPr>
      </p:pic>
      <p:pic>
        <p:nvPicPr>
          <p:cNvPr id="22" name="図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8670" y="3865780"/>
            <a:ext cx="2678655" cy="2040382"/>
          </a:xfrm>
          <a:prstGeom prst="rect">
            <a:avLst/>
          </a:prstGeom>
        </p:spPr>
      </p:pic>
      <p:sp>
        <p:nvSpPr>
          <p:cNvPr id="25" name="テキスト ボックス 24"/>
          <p:cNvSpPr txBox="1"/>
          <p:nvPr/>
        </p:nvSpPr>
        <p:spPr>
          <a:xfrm>
            <a:off x="3645304" y="5046800"/>
            <a:ext cx="2693366" cy="646331"/>
          </a:xfrm>
          <a:prstGeom prst="rect">
            <a:avLst/>
          </a:prstGeom>
          <a:noFill/>
        </p:spPr>
        <p:txBody>
          <a:bodyPr wrap="none" rtlCol="0">
            <a:spAutoFit/>
          </a:bodyPr>
          <a:lstStyle/>
          <a:p>
            <a:r>
              <a:rPr kumimoji="1" lang="en-US" altLang="ja-JP" dirty="0" smtClean="0">
                <a:latin typeface="HGPｺﾞｼｯｸE" panose="020B0900000000000000" pitchFamily="50" charset="-128"/>
                <a:ea typeface="HGPｺﾞｼｯｸE" panose="020B0900000000000000" pitchFamily="50" charset="-128"/>
              </a:rPr>
              <a:t>※</a:t>
            </a:r>
            <a:r>
              <a:rPr kumimoji="1" lang="ja-JP" altLang="en-US" dirty="0" smtClean="0">
                <a:latin typeface="HGPｺﾞｼｯｸE" panose="020B0900000000000000" pitchFamily="50" charset="-128"/>
                <a:ea typeface="HGPｺﾞｼｯｸE" panose="020B0900000000000000" pitchFamily="50" charset="-128"/>
              </a:rPr>
              <a:t>外部エフェクトツールを</a:t>
            </a:r>
            <a:endParaRPr kumimoji="1" lang="en-US" altLang="ja-JP" dirty="0" smtClean="0">
              <a:latin typeface="HGPｺﾞｼｯｸE" panose="020B0900000000000000" pitchFamily="50" charset="-128"/>
              <a:ea typeface="HGPｺﾞｼｯｸE" panose="020B0900000000000000" pitchFamily="50" charset="-128"/>
            </a:endParaRPr>
          </a:p>
          <a:p>
            <a:r>
              <a:rPr kumimoji="1" lang="en-US" altLang="ja-JP" dirty="0" smtClean="0">
                <a:latin typeface="HGPｺﾞｼｯｸE" panose="020B0900000000000000" pitchFamily="50" charset="-128"/>
                <a:ea typeface="HGPｺﾞｼｯｸE" panose="020B0900000000000000" pitchFamily="50" charset="-128"/>
              </a:rPr>
              <a:t>Unity</a:t>
            </a:r>
            <a:r>
              <a:rPr kumimoji="1" lang="ja-JP" altLang="en-US" dirty="0" smtClean="0">
                <a:latin typeface="HGPｺﾞｼｯｸE" panose="020B0900000000000000" pitchFamily="50" charset="-128"/>
                <a:ea typeface="HGPｺﾞｼｯｸE" panose="020B0900000000000000" pitchFamily="50" charset="-128"/>
              </a:rPr>
              <a:t>へ実装した効果の例</a:t>
            </a:r>
          </a:p>
        </p:txBody>
      </p:sp>
      <p:cxnSp>
        <p:nvCxnSpPr>
          <p:cNvPr id="27" name="直線矢印コネクタ 26"/>
          <p:cNvCxnSpPr/>
          <p:nvPr/>
        </p:nvCxnSpPr>
        <p:spPr>
          <a:xfrm flipH="1" flipV="1">
            <a:off x="3672581" y="1663140"/>
            <a:ext cx="1379419" cy="85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98664" y="225631"/>
            <a:ext cx="2946640" cy="646331"/>
          </a:xfrm>
          <a:prstGeom prst="rect">
            <a:avLst/>
          </a:prstGeom>
          <a:noFill/>
        </p:spPr>
        <p:txBody>
          <a:bodyPr wrap="none" rtlCol="0">
            <a:spAutoFit/>
          </a:bodyPr>
          <a:lstStyle/>
          <a:p>
            <a:r>
              <a:rPr kumimoji="1" lang="ja-JP" altLang="en-US" dirty="0" smtClean="0">
                <a:latin typeface="HGPｺﾞｼｯｸE" panose="020B0900000000000000" pitchFamily="50" charset="-128"/>
                <a:ea typeface="HGPｺﾞｼｯｸE" panose="020B0900000000000000" pitchFamily="50" charset="-128"/>
              </a:rPr>
              <a:t>使用プラグインのソースから</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推測し実装しました。</a:t>
            </a:r>
            <a:endParaRPr kumimoji="1" lang="en-US" altLang="ja-JP" dirty="0" smtClean="0">
              <a:latin typeface="HGPｺﾞｼｯｸE" panose="020B0900000000000000" pitchFamily="50" charset="-128"/>
              <a:ea typeface="HGPｺﾞｼｯｸE" panose="020B0900000000000000" pitchFamily="50" charset="-128"/>
            </a:endParaRPr>
          </a:p>
        </p:txBody>
      </p:sp>
      <p:pic>
        <p:nvPicPr>
          <p:cNvPr id="31" name="図 30"/>
          <p:cNvPicPr>
            <a:picLocks noChangeAspect="1"/>
          </p:cNvPicPr>
          <p:nvPr/>
        </p:nvPicPr>
        <p:blipFill rotWithShape="1">
          <a:blip r:embed="rId3" cstate="print">
            <a:extLst>
              <a:ext uri="{28A0092B-C50C-407E-A947-70E740481C1C}">
                <a14:useLocalDpi xmlns:a14="http://schemas.microsoft.com/office/drawing/2010/main" val="0"/>
              </a:ext>
            </a:extLst>
          </a:blip>
          <a:srcRect l="9259" t="64344" r="73526" b="11808"/>
          <a:stretch/>
        </p:blipFill>
        <p:spPr>
          <a:xfrm>
            <a:off x="693585" y="2795874"/>
            <a:ext cx="2520000" cy="2604001"/>
          </a:xfrm>
          <a:prstGeom prst="rect">
            <a:avLst/>
          </a:prstGeom>
        </p:spPr>
      </p:pic>
      <p:cxnSp>
        <p:nvCxnSpPr>
          <p:cNvPr id="33" name="直線矢印コネクタ 32"/>
          <p:cNvCxnSpPr/>
          <p:nvPr/>
        </p:nvCxnSpPr>
        <p:spPr>
          <a:xfrm flipH="1">
            <a:off x="2652000" y="2426542"/>
            <a:ext cx="2393604" cy="100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698664" y="2382557"/>
            <a:ext cx="3086101" cy="369332"/>
          </a:xfrm>
          <a:prstGeom prst="rect">
            <a:avLst/>
          </a:prstGeom>
          <a:noFill/>
        </p:spPr>
        <p:txBody>
          <a:bodyPr wrap="none" rtlCol="0">
            <a:spAutoFit/>
          </a:bodyPr>
          <a:lstStyle/>
          <a:p>
            <a:r>
              <a:rPr kumimoji="1" lang="ja-JP" altLang="en-US" dirty="0" smtClean="0">
                <a:latin typeface="HGPｺﾞｼｯｸE" panose="020B0900000000000000" pitchFamily="50" charset="-128"/>
                <a:ea typeface="HGPｺﾞｼｯｸE" panose="020B0900000000000000" pitchFamily="50" charset="-128"/>
              </a:rPr>
              <a:t>アニメーション制御部分です。</a:t>
            </a:r>
            <a:endParaRPr kumimoji="1" lang="ja-JP" altLang="en-US" dirty="0">
              <a:latin typeface="HGPｺﾞｼｯｸE" panose="020B0900000000000000" pitchFamily="50" charset="-128"/>
              <a:ea typeface="HGPｺﾞｼｯｸE" panose="020B0900000000000000" pitchFamily="50" charset="-128"/>
            </a:endParaRPr>
          </a:p>
        </p:txBody>
      </p:sp>
      <p:sp>
        <p:nvSpPr>
          <p:cNvPr id="35" name="テキスト ボックス 34"/>
          <p:cNvSpPr txBox="1"/>
          <p:nvPr/>
        </p:nvSpPr>
        <p:spPr>
          <a:xfrm>
            <a:off x="698664" y="6026319"/>
            <a:ext cx="6651180" cy="646331"/>
          </a:xfrm>
          <a:prstGeom prst="rect">
            <a:avLst/>
          </a:prstGeom>
          <a:noFill/>
        </p:spPr>
        <p:txBody>
          <a:bodyPr wrap="none" rtlCol="0">
            <a:spAutoFit/>
          </a:bodyPr>
          <a:lstStyle/>
          <a:p>
            <a:r>
              <a:rPr kumimoji="1" lang="ja-JP" altLang="en-US" dirty="0" smtClean="0">
                <a:latin typeface="HGPｺﾞｼｯｸE" panose="020B0900000000000000" pitchFamily="50" charset="-128"/>
                <a:ea typeface="HGPｺﾞｼｯｸE" panose="020B0900000000000000" pitchFamily="50" charset="-128"/>
              </a:rPr>
              <a:t>外部ツールの導入により</a:t>
            </a:r>
            <a:endParaRPr kumimoji="1" lang="en-US" altLang="ja-JP" dirty="0" smtClean="0">
              <a:latin typeface="HGPｺﾞｼｯｸE" panose="020B0900000000000000" pitchFamily="50" charset="-128"/>
              <a:ea typeface="HGPｺﾞｼｯｸE" panose="020B0900000000000000" pitchFamily="50" charset="-128"/>
            </a:endParaRPr>
          </a:p>
          <a:p>
            <a:r>
              <a:rPr kumimoji="1" lang="ja-JP" altLang="en-US" dirty="0" smtClean="0">
                <a:latin typeface="HGPｺﾞｼｯｸE" panose="020B0900000000000000" pitchFamily="50" charset="-128"/>
                <a:ea typeface="HGPｺﾞｼｯｸE" panose="020B0900000000000000" pitchFamily="50" charset="-128"/>
              </a:rPr>
              <a:t>エフェクト担当の方の学習コストの低下と開発効率が向上しました。</a:t>
            </a:r>
            <a:endParaRPr kumimoji="1" lang="ja-JP" altLang="en-US"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426711649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角丸四角形 2"/>
          <p:cNvSpPr/>
          <p:nvPr/>
        </p:nvSpPr>
        <p:spPr>
          <a:xfrm>
            <a:off x="88500" y="0"/>
            <a:ext cx="9012000" cy="6789000"/>
          </a:xfrm>
          <a:prstGeom prst="round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テキスト ボックス 1"/>
          <p:cNvSpPr txBox="1"/>
          <p:nvPr/>
        </p:nvSpPr>
        <p:spPr>
          <a:xfrm>
            <a:off x="3012000" y="2709000"/>
            <a:ext cx="3840000" cy="923330"/>
          </a:xfrm>
          <a:prstGeom prst="rect">
            <a:avLst/>
          </a:prstGeom>
          <a:noFill/>
        </p:spPr>
        <p:txBody>
          <a:bodyPr wrap="square" rtlCol="0">
            <a:spAutoFit/>
          </a:bodyPr>
          <a:lstStyle/>
          <a:p>
            <a:r>
              <a:rPr kumimoji="1" lang="ja-JP" altLang="en-US" sz="5400" dirty="0" smtClean="0">
                <a:latin typeface="HGPｺﾞｼｯｸE" panose="020B0900000000000000" pitchFamily="50" charset="-128"/>
                <a:ea typeface="HGPｺﾞｼｯｸE" panose="020B0900000000000000" pitchFamily="50" charset="-128"/>
              </a:rPr>
              <a:t>授業作品</a:t>
            </a:r>
            <a:endParaRPr kumimoji="1" lang="ja-JP" altLang="en-US" sz="5400" dirty="0">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17913240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204675" y="3810085"/>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b="1" dirty="0"/>
          </a:p>
        </p:txBody>
      </p:sp>
      <p:sp>
        <p:nvSpPr>
          <p:cNvPr id="6" name="正方形/長方形 5"/>
          <p:cNvSpPr/>
          <p:nvPr/>
        </p:nvSpPr>
        <p:spPr>
          <a:xfrm>
            <a:off x="204675" y="558332"/>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351" y="635925"/>
            <a:ext cx="4041287" cy="2839178"/>
          </a:xfrm>
          <a:prstGeom prst="rect">
            <a:avLst/>
          </a:prstGeom>
        </p:spPr>
      </p:pic>
      <p:sp>
        <p:nvSpPr>
          <p:cNvPr id="8" name="円/楕円 7"/>
          <p:cNvSpPr/>
          <p:nvPr/>
        </p:nvSpPr>
        <p:spPr>
          <a:xfrm>
            <a:off x="3129539" y="-1841"/>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727542" y="47111"/>
            <a:ext cx="1252266" cy="584775"/>
          </a:xfrm>
          <a:prstGeom prst="rect">
            <a:avLst/>
          </a:prstGeom>
          <a:noFill/>
        </p:spPr>
        <p:txBody>
          <a:bodyPr wrap="none" rtlCol="0">
            <a:spAutoFit/>
          </a:bodyPr>
          <a:lstStyle/>
          <a:p>
            <a:r>
              <a:rPr kumimoji="1" lang="en-US" altLang="ja-JP" sz="3200" dirty="0" smtClean="0">
                <a:solidFill>
                  <a:schemeClr val="bg1"/>
                </a:solidFill>
                <a:latin typeface="Lucida Console" panose="020B0609040504020204" pitchFamily="49" charset="0"/>
              </a:rPr>
              <a:t>1</a:t>
            </a:r>
            <a:r>
              <a:rPr kumimoji="1" lang="ja-JP" altLang="en-US" sz="3200" dirty="0" smtClean="0">
                <a:solidFill>
                  <a:schemeClr val="bg1"/>
                </a:solidFill>
                <a:latin typeface="Lucida Console" panose="020B0609040504020204" pitchFamily="49" charset="0"/>
              </a:rPr>
              <a:t>年生</a:t>
            </a:r>
            <a:endParaRPr kumimoji="1" lang="ja-JP" altLang="en-US" sz="3200" dirty="0">
              <a:solidFill>
                <a:schemeClr val="bg1"/>
              </a:solidFill>
              <a:latin typeface="Lucida Console" panose="020B0609040504020204" pitchFamily="49" charset="0"/>
            </a:endParaRPr>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30" y="3893005"/>
            <a:ext cx="3471770" cy="2601663"/>
          </a:xfrm>
          <a:prstGeom prst="rect">
            <a:avLst/>
          </a:prstGeom>
        </p:spPr>
      </p:pic>
      <p:sp>
        <p:nvSpPr>
          <p:cNvPr id="9" name="テキスト ボックス 8"/>
          <p:cNvSpPr txBox="1"/>
          <p:nvPr/>
        </p:nvSpPr>
        <p:spPr>
          <a:xfrm>
            <a:off x="229308" y="558332"/>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0" name="テキスト ボックス 9"/>
          <p:cNvSpPr txBox="1"/>
          <p:nvPr/>
        </p:nvSpPr>
        <p:spPr>
          <a:xfrm>
            <a:off x="270855" y="1739051"/>
            <a:ext cx="4464496" cy="923330"/>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初めてプログラミングを触りました。</a:t>
            </a:r>
            <a:endParaRPr kumimoji="1" lang="ja-JP" altLang="en-US" b="1"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075554" y="4755318"/>
            <a:ext cx="4770081" cy="1200329"/>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インベーダーを作成する課題でした。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for</a:t>
            </a:r>
            <a:r>
              <a:rPr kumimoji="1" lang="ja-JP" altLang="en-US" b="1" dirty="0" smtClean="0">
                <a:latin typeface="Meiryo UI" panose="020B0604030504040204" pitchFamily="50" charset="-128"/>
                <a:ea typeface="Meiryo UI" panose="020B0604030504040204" pitchFamily="50" charset="-128"/>
              </a:rPr>
              <a:t>文を実際につかって制作することで</a:t>
            </a:r>
            <a:r>
              <a:rPr kumimoji="1" lang="en-US" altLang="ja-JP" b="1" dirty="0" smtClean="0">
                <a:latin typeface="Meiryo UI" panose="020B0604030504040204" pitchFamily="50" charset="-128"/>
                <a:ea typeface="Meiryo UI" panose="020B0604030504040204" pitchFamily="50" charset="-128"/>
              </a:rPr>
              <a:t>for</a:t>
            </a:r>
            <a:r>
              <a:rPr kumimoji="1" lang="ja-JP" altLang="en-US" b="1" dirty="0" smtClean="0">
                <a:latin typeface="Meiryo UI" panose="020B0604030504040204" pitchFamily="50" charset="-128"/>
                <a:ea typeface="Meiryo UI" panose="020B0604030504040204" pitchFamily="50" charset="-128"/>
              </a:rPr>
              <a:t>文の挙動を学ぶことができました。</a:t>
            </a:r>
            <a:endParaRPr kumimoji="1" lang="en-US" altLang="ja-JP" b="1" dirty="0" smtClean="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4075554" y="3831988"/>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1561281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p:cNvSpPr/>
          <p:nvPr/>
        </p:nvSpPr>
        <p:spPr>
          <a:xfrm>
            <a:off x="132000" y="359773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132000" y="146056"/>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0" y="3671577"/>
            <a:ext cx="3680393" cy="2751001"/>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00" y="197431"/>
            <a:ext cx="3283184" cy="2488264"/>
          </a:xfrm>
          <a:prstGeom prst="rect">
            <a:avLst/>
          </a:prstGeom>
        </p:spPr>
      </p:pic>
      <p:sp>
        <p:nvSpPr>
          <p:cNvPr id="8" name="テキスト ボックス 7"/>
          <p:cNvSpPr txBox="1"/>
          <p:nvPr/>
        </p:nvSpPr>
        <p:spPr>
          <a:xfrm>
            <a:off x="252000" y="216121"/>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0" name="テキスト ボックス 9"/>
          <p:cNvSpPr txBox="1"/>
          <p:nvPr/>
        </p:nvSpPr>
        <p:spPr>
          <a:xfrm>
            <a:off x="252000" y="1260224"/>
            <a:ext cx="4103151" cy="1200329"/>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CSV</a:t>
            </a:r>
            <a:r>
              <a:rPr kumimoji="1" lang="ja-JP" altLang="en-US" b="1" dirty="0" smtClean="0">
                <a:latin typeface="Meiryo UI" panose="020B0604030504040204" pitchFamily="50" charset="-128"/>
                <a:ea typeface="Meiryo UI" panose="020B0604030504040204" pitchFamily="50" charset="-128"/>
              </a:rPr>
              <a:t>ファイルから敵データを読み込むシステムも制作しました。</a:t>
            </a:r>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303591" y="3673096"/>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303591" y="4671783"/>
            <a:ext cx="4265324" cy="2031325"/>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枚の画像分を作成し長く楽しめるように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作成しました。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99242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32000" y="3726827"/>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5" name="正方形/長方形 4"/>
          <p:cNvSpPr/>
          <p:nvPr/>
        </p:nvSpPr>
        <p:spPr>
          <a:xfrm>
            <a:off x="132000" y="429000"/>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878" y="568046"/>
            <a:ext cx="3621695" cy="271627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64" y="3831948"/>
            <a:ext cx="3720000" cy="2784122"/>
          </a:xfrm>
          <a:prstGeom prst="rect">
            <a:avLst/>
          </a:prstGeom>
        </p:spPr>
      </p:pic>
      <p:sp>
        <p:nvSpPr>
          <p:cNvPr id="7" name="テキスト ボックス 6"/>
          <p:cNvSpPr txBox="1"/>
          <p:nvPr/>
        </p:nvSpPr>
        <p:spPr>
          <a:xfrm>
            <a:off x="317509" y="568046"/>
            <a:ext cx="3451410"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8" name="テキスト ボックス 7"/>
          <p:cNvSpPr txBox="1"/>
          <p:nvPr/>
        </p:nvSpPr>
        <p:spPr>
          <a:xfrm>
            <a:off x="317509" y="1630422"/>
            <a:ext cx="4428982" cy="1200329"/>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でした。上部分を残して下部分は激しく動く</a:t>
            </a:r>
            <a:r>
              <a:rPr kumimoji="1" lang="ja-JP" altLang="en-US" b="1" dirty="0">
                <a:latin typeface="Meiryo UI" panose="020B0604030504040204" pitchFamily="50" charset="-128"/>
                <a:ea typeface="Meiryo UI" panose="020B0604030504040204" pitchFamily="50" charset="-128"/>
              </a:rPr>
              <a:t>効果で水の上を飛んでいると</a:t>
            </a:r>
            <a:r>
              <a:rPr kumimoji="1" lang="ja-JP" altLang="en-US" b="1" dirty="0" smtClean="0">
                <a:latin typeface="Meiryo UI" panose="020B0604030504040204" pitchFamily="50" charset="-128"/>
                <a:ea typeface="Meiryo UI" panose="020B0604030504040204" pitchFamily="50" charset="-128"/>
              </a:rPr>
              <a:t>いう表現を</a:t>
            </a:r>
            <a:r>
              <a:rPr kumimoji="1" lang="en-US" altLang="ja-JP" b="1" dirty="0" smtClean="0">
                <a:latin typeface="Meiryo UI" panose="020B0604030504040204" pitchFamily="50" charset="-128"/>
                <a:ea typeface="Meiryo UI" panose="020B0604030504040204" pitchFamily="50" charset="-128"/>
              </a:rPr>
              <a:t>2D</a:t>
            </a:r>
            <a:r>
              <a:rPr kumimoji="1" lang="ja-JP" altLang="en-US" b="1" dirty="0" smtClean="0">
                <a:latin typeface="Meiryo UI" panose="020B0604030504040204" pitchFamily="50" charset="-128"/>
                <a:ea typeface="Meiryo UI" panose="020B0604030504040204" pitchFamily="50" charset="-128"/>
              </a:rPr>
              <a:t>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再現しました。</a:t>
            </a:r>
            <a:endParaRPr kumimoji="1" lang="en-US" altLang="ja-JP" b="1" dirty="0" smtClean="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4092000" y="477937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ただのパックマンだとあまり面白くなかったので食べれば食べるほど排泄物を追加</a:t>
            </a:r>
            <a:r>
              <a:rPr kumimoji="1" lang="ja-JP" altLang="en-US" b="1" dirty="0">
                <a:latin typeface="Meiryo UI" panose="020B0604030504040204" pitchFamily="50" charset="-128"/>
                <a:ea typeface="Meiryo UI" panose="020B0604030504040204" pitchFamily="50" charset="-128"/>
              </a:rPr>
              <a:t>する</a:t>
            </a:r>
            <a:r>
              <a:rPr kumimoji="1" lang="ja-JP" altLang="en-US" b="1" dirty="0" smtClean="0">
                <a:latin typeface="Meiryo UI" panose="020B0604030504040204" pitchFamily="50" charset="-128"/>
                <a:ea typeface="Meiryo UI" panose="020B0604030504040204" pitchFamily="50" charset="-128"/>
              </a:rPr>
              <a:t>等</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新た</a:t>
            </a:r>
            <a:r>
              <a:rPr kumimoji="1" lang="ja-JP" altLang="en-US" b="1" dirty="0">
                <a:latin typeface="Meiryo UI" panose="020B0604030504040204" pitchFamily="50" charset="-128"/>
                <a:ea typeface="Meiryo UI" panose="020B0604030504040204" pitchFamily="50" charset="-128"/>
              </a:rPr>
              <a:t>な</a:t>
            </a:r>
            <a:r>
              <a:rPr kumimoji="1" lang="ja-JP" altLang="en-US" b="1" dirty="0" smtClean="0">
                <a:latin typeface="Meiryo UI" panose="020B0604030504040204" pitchFamily="50" charset="-128"/>
                <a:ea typeface="Meiryo UI" panose="020B0604030504040204" pitchFamily="50" charset="-128"/>
              </a:rPr>
              <a:t>面白さを追加しました。</a:t>
            </a:r>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092000" y="3831948"/>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25692056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284714" y="3709507"/>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5" name="正方形/長方形 4"/>
          <p:cNvSpPr/>
          <p:nvPr/>
        </p:nvSpPr>
        <p:spPr>
          <a:xfrm>
            <a:off x="251520" y="309000"/>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365" y="507340"/>
            <a:ext cx="3528264" cy="2597684"/>
          </a:xfrm>
          <a:prstGeom prst="rect">
            <a:avLst/>
          </a:prstGeom>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873" y="3884304"/>
            <a:ext cx="4070323" cy="2644770"/>
          </a:xfrm>
          <a:prstGeom prst="rect">
            <a:avLst/>
          </a:prstGeom>
        </p:spPr>
      </p:pic>
      <p:sp>
        <p:nvSpPr>
          <p:cNvPr id="8" name="円/楕円 7"/>
          <p:cNvSpPr/>
          <p:nvPr/>
        </p:nvSpPr>
        <p:spPr>
          <a:xfrm>
            <a:off x="3129539" y="-1841"/>
            <a:ext cx="2448272" cy="727643"/>
          </a:xfrm>
          <a:prstGeom prst="ellipse">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727542" y="47111"/>
            <a:ext cx="1285929" cy="584775"/>
          </a:xfrm>
          <a:prstGeom prst="rect">
            <a:avLst/>
          </a:prstGeom>
          <a:noFill/>
        </p:spPr>
        <p:txBody>
          <a:bodyPr wrap="none" rtlCol="0">
            <a:spAutoFit/>
          </a:bodyPr>
          <a:lstStyle/>
          <a:p>
            <a:r>
              <a:rPr kumimoji="1" lang="ja-JP" altLang="en-US" sz="3200" dirty="0">
                <a:solidFill>
                  <a:schemeClr val="bg1"/>
                </a:solidFill>
                <a:latin typeface="Lucida Console" panose="020B0609040504020204" pitchFamily="49" charset="0"/>
              </a:rPr>
              <a:t>２</a:t>
            </a:r>
            <a:r>
              <a:rPr kumimoji="1" lang="ja-JP" altLang="en-US" sz="3200" dirty="0" smtClean="0">
                <a:solidFill>
                  <a:schemeClr val="bg1"/>
                </a:solidFill>
                <a:latin typeface="Lucida Console" panose="020B0609040504020204" pitchFamily="49" charset="0"/>
              </a:rPr>
              <a:t>年生</a:t>
            </a:r>
            <a:endParaRPr kumimoji="1" lang="ja-JP" altLang="en-US" sz="3200" dirty="0">
              <a:solidFill>
                <a:schemeClr val="bg1"/>
              </a:solidFill>
              <a:latin typeface="Lucida Console" panose="020B0609040504020204" pitchFamily="49" charset="0"/>
            </a:endParaRPr>
          </a:p>
        </p:txBody>
      </p:sp>
      <p:sp>
        <p:nvSpPr>
          <p:cNvPr id="10" name="テキスト ボックス 9"/>
          <p:cNvSpPr txBox="1"/>
          <p:nvPr/>
        </p:nvSpPr>
        <p:spPr>
          <a:xfrm>
            <a:off x="412873" y="41282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873" y="143042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sp>
        <p:nvSpPr>
          <p:cNvPr id="12" name="テキスト ボックス 11"/>
          <p:cNvSpPr txBox="1"/>
          <p:nvPr/>
        </p:nvSpPr>
        <p:spPr>
          <a:xfrm>
            <a:off x="5172000" y="4775802"/>
            <a:ext cx="3537017" cy="923330"/>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3D</a:t>
            </a:r>
            <a:r>
              <a:rPr kumimoji="1" lang="ja-JP" altLang="en-US" b="1" dirty="0" smtClean="0">
                <a:latin typeface="Meiryo UI" panose="020B0604030504040204" pitchFamily="50" charset="-128"/>
                <a:ea typeface="Meiryo UI" panose="020B0604030504040204" pitchFamily="50" charset="-128"/>
              </a:rPr>
              <a:t>の基本的な動きを学びました。</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5172000" y="3884304"/>
            <a:ext cx="2991118" cy="89149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2194955183"/>
      </p:ext>
    </p:extLst>
  </p:cSld>
  <p:clrMapOvr>
    <a:masterClrMapping/>
  </p:clrMapOvr>
  <p:transition>
    <p:fade/>
  </p:transition>
</p:sld>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しずく">
  <a:themeElements>
    <a:clrScheme name="しずく">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10471</TotalTime>
  <Words>3553</Words>
  <Application>Microsoft Office PowerPoint</Application>
  <PresentationFormat>画面に合わせる (4:3)</PresentationFormat>
  <Paragraphs>559</Paragraphs>
  <Slides>36</Slides>
  <Notes>18</Notes>
  <HiddenSlides>0</HiddenSlides>
  <MMClips>0</MMClips>
  <ScaleCrop>false</ScaleCrop>
  <HeadingPairs>
    <vt:vector size="6" baseType="variant">
      <vt:variant>
        <vt:lpstr>使用されているフォント</vt:lpstr>
      </vt:variant>
      <vt:variant>
        <vt:i4>14</vt:i4>
      </vt:variant>
      <vt:variant>
        <vt:lpstr>テーマ</vt:lpstr>
      </vt:variant>
      <vt:variant>
        <vt:i4>3</vt:i4>
      </vt:variant>
      <vt:variant>
        <vt:lpstr>スライド タイトル</vt:lpstr>
      </vt:variant>
      <vt:variant>
        <vt:i4>36</vt:i4>
      </vt:variant>
    </vt:vector>
  </HeadingPairs>
  <TitlesOfParts>
    <vt:vector size="53" baseType="lpstr">
      <vt:lpstr>Arial Unicode MS</vt:lpstr>
      <vt:lpstr>HGPｺﾞｼｯｸE</vt:lpstr>
      <vt:lpstr>HGPｺﾞｼｯｸM</vt:lpstr>
      <vt:lpstr>HGS創英角ｺﾞｼｯｸUB</vt:lpstr>
      <vt:lpstr>JKゴシックL</vt:lpstr>
      <vt:lpstr>Meiryo UI</vt:lpstr>
      <vt:lpstr>ＭＳ Ｐゴシック</vt:lpstr>
      <vt:lpstr>Arial</vt:lpstr>
      <vt:lpstr>Bodoni MT Black</vt:lpstr>
      <vt:lpstr>Calibri</vt:lpstr>
      <vt:lpstr>Courier New</vt:lpstr>
      <vt:lpstr>Lucida Console</vt:lpstr>
      <vt:lpstr>Tw Cen MT</vt:lpstr>
      <vt:lpstr>Wingdings</vt:lpstr>
      <vt:lpstr>1_Textured template_Wine Segoe_TP010286784</vt:lpstr>
      <vt:lpstr>White with Courier font for code slides</vt:lpstr>
      <vt:lpstr>しずく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鶴崎 亮</cp:lastModifiedBy>
  <cp:revision>329</cp:revision>
  <dcterms:created xsi:type="dcterms:W3CDTF">2017-12-17T20:28:20Z</dcterms:created>
  <dcterms:modified xsi:type="dcterms:W3CDTF">2019-03-27T14:28:31Z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